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236" r:id="rId1"/>
  </p:sldMasterIdLst>
  <p:notesMasterIdLst>
    <p:notesMasterId r:id="rId29"/>
  </p:notesMasterIdLst>
  <p:handoutMasterIdLst>
    <p:handoutMasterId r:id="rId30"/>
  </p:handoutMasterIdLst>
  <p:sldIdLst>
    <p:sldId id="256" r:id="rId2"/>
    <p:sldId id="270" r:id="rId3"/>
    <p:sldId id="259" r:id="rId4"/>
    <p:sldId id="271" r:id="rId5"/>
    <p:sldId id="272" r:id="rId6"/>
    <p:sldId id="273" r:id="rId7"/>
    <p:sldId id="260" r:id="rId8"/>
    <p:sldId id="261" r:id="rId9"/>
    <p:sldId id="262" r:id="rId10"/>
    <p:sldId id="264" r:id="rId11"/>
    <p:sldId id="275" r:id="rId12"/>
    <p:sldId id="263" r:id="rId13"/>
    <p:sldId id="278" r:id="rId14"/>
    <p:sldId id="279" r:id="rId15"/>
    <p:sldId id="284" r:id="rId16"/>
    <p:sldId id="281" r:id="rId17"/>
    <p:sldId id="266" r:id="rId18"/>
    <p:sldId id="282" r:id="rId19"/>
    <p:sldId id="267" r:id="rId20"/>
    <p:sldId id="280" r:id="rId21"/>
    <p:sldId id="283" r:id="rId22"/>
    <p:sldId id="286" r:id="rId23"/>
    <p:sldId id="287" r:id="rId24"/>
    <p:sldId id="289" r:id="rId25"/>
    <p:sldId id="265" r:id="rId26"/>
    <p:sldId id="274" r:id="rId27"/>
    <p:sldId id="269" r:id="rId28"/>
  </p:sldIdLst>
  <p:sldSz cx="9144000" cy="6858000" type="screen4x3"/>
  <p:notesSz cx="9283700" cy="6997700"/>
  <p:custShowLst>
    <p:custShow name="Einschub 1" id="0">
      <p:sldLst/>
    </p:custShow>
  </p:custShowLst>
  <p:defaultTextStyle>
    <a:defPPr>
      <a:defRPr lang="de-DE"/>
    </a:defPPr>
    <a:lvl1pPr algn="l" rtl="0" fontAlgn="base">
      <a:spcBef>
        <a:spcPct val="0"/>
      </a:spcBef>
      <a:spcAft>
        <a:spcPct val="0"/>
      </a:spcAft>
      <a:defRPr sz="2400" kern="1200">
        <a:solidFill>
          <a:schemeClr val="tx1"/>
        </a:solidFill>
        <a:latin typeface="Times New Roman" pitchFamily="-65" charset="0"/>
        <a:ea typeface="+mn-ea"/>
        <a:cs typeface="+mn-cs"/>
      </a:defRPr>
    </a:lvl1pPr>
    <a:lvl2pPr marL="457200" algn="l" rtl="0" fontAlgn="base">
      <a:spcBef>
        <a:spcPct val="0"/>
      </a:spcBef>
      <a:spcAft>
        <a:spcPct val="0"/>
      </a:spcAft>
      <a:defRPr sz="2400" kern="1200">
        <a:solidFill>
          <a:schemeClr val="tx1"/>
        </a:solidFill>
        <a:latin typeface="Times New Roman" pitchFamily="-65" charset="0"/>
        <a:ea typeface="+mn-ea"/>
        <a:cs typeface="+mn-cs"/>
      </a:defRPr>
    </a:lvl2pPr>
    <a:lvl3pPr marL="914400" algn="l" rtl="0" fontAlgn="base">
      <a:spcBef>
        <a:spcPct val="0"/>
      </a:spcBef>
      <a:spcAft>
        <a:spcPct val="0"/>
      </a:spcAft>
      <a:defRPr sz="2400" kern="1200">
        <a:solidFill>
          <a:schemeClr val="tx1"/>
        </a:solidFill>
        <a:latin typeface="Times New Roman" pitchFamily="-65" charset="0"/>
        <a:ea typeface="+mn-ea"/>
        <a:cs typeface="+mn-cs"/>
      </a:defRPr>
    </a:lvl3pPr>
    <a:lvl4pPr marL="1371600" algn="l" rtl="0" fontAlgn="base">
      <a:spcBef>
        <a:spcPct val="0"/>
      </a:spcBef>
      <a:spcAft>
        <a:spcPct val="0"/>
      </a:spcAft>
      <a:defRPr sz="2400" kern="1200">
        <a:solidFill>
          <a:schemeClr val="tx1"/>
        </a:solidFill>
        <a:latin typeface="Times New Roman" pitchFamily="-65" charset="0"/>
        <a:ea typeface="+mn-ea"/>
        <a:cs typeface="+mn-cs"/>
      </a:defRPr>
    </a:lvl4pPr>
    <a:lvl5pPr marL="1828800" algn="l" rtl="0" fontAlgn="base">
      <a:spcBef>
        <a:spcPct val="0"/>
      </a:spcBef>
      <a:spcAft>
        <a:spcPct val="0"/>
      </a:spcAft>
      <a:defRPr sz="2400" kern="1200">
        <a:solidFill>
          <a:schemeClr val="tx1"/>
        </a:solidFill>
        <a:latin typeface="Times New Roman" pitchFamily="-65" charset="0"/>
        <a:ea typeface="+mn-ea"/>
        <a:cs typeface="+mn-cs"/>
      </a:defRPr>
    </a:lvl5pPr>
    <a:lvl6pPr marL="2286000" algn="l" defTabSz="457200" rtl="0" eaLnBrk="1" latinLnBrk="0" hangingPunct="1">
      <a:defRPr sz="2400" kern="1200">
        <a:solidFill>
          <a:schemeClr val="tx1"/>
        </a:solidFill>
        <a:latin typeface="Times New Roman" pitchFamily="-65" charset="0"/>
        <a:ea typeface="+mn-ea"/>
        <a:cs typeface="+mn-cs"/>
      </a:defRPr>
    </a:lvl6pPr>
    <a:lvl7pPr marL="2743200" algn="l" defTabSz="457200" rtl="0" eaLnBrk="1" latinLnBrk="0" hangingPunct="1">
      <a:defRPr sz="2400" kern="1200">
        <a:solidFill>
          <a:schemeClr val="tx1"/>
        </a:solidFill>
        <a:latin typeface="Times New Roman" pitchFamily="-65" charset="0"/>
        <a:ea typeface="+mn-ea"/>
        <a:cs typeface="+mn-cs"/>
      </a:defRPr>
    </a:lvl7pPr>
    <a:lvl8pPr marL="3200400" algn="l" defTabSz="457200" rtl="0" eaLnBrk="1" latinLnBrk="0" hangingPunct="1">
      <a:defRPr sz="2400" kern="1200">
        <a:solidFill>
          <a:schemeClr val="tx1"/>
        </a:solidFill>
        <a:latin typeface="Times New Roman" pitchFamily="-65" charset="0"/>
        <a:ea typeface="+mn-ea"/>
        <a:cs typeface="+mn-cs"/>
      </a:defRPr>
    </a:lvl8pPr>
    <a:lvl9pPr marL="3657600" algn="l" defTabSz="457200" rtl="0" eaLnBrk="1" latinLnBrk="0" hangingPunct="1">
      <a:defRPr sz="2400" kern="1200">
        <a:solidFill>
          <a:schemeClr val="tx1"/>
        </a:solidFill>
        <a:latin typeface="Times New Roman"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9C0"/>
    <a:srgbClr val="F08700"/>
    <a:srgbClr val="F9CA0D"/>
    <a:srgbClr val="103D8A"/>
    <a:srgbClr val="86120D"/>
    <a:srgbClr val="F8C90D"/>
    <a:srgbClr val="F3660E"/>
    <a:srgbClr val="69115D"/>
    <a:srgbClr val="6B97BF"/>
    <a:srgbClr val="648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86323" autoAdjust="0"/>
  </p:normalViewPr>
  <p:slideViewPr>
    <p:cSldViewPr snapToGrid="0" snapToObjects="1">
      <p:cViewPr varScale="1">
        <p:scale>
          <a:sx n="70" d="100"/>
          <a:sy n="70" d="100"/>
        </p:scale>
        <p:origin x="-1242" y="-96"/>
      </p:cViewPr>
      <p:guideLst>
        <p:guide orient="horz" pos="4035"/>
        <p:guide orient="horz"/>
        <p:guide orient="horz" pos="463"/>
        <p:guide orient="horz" pos="913"/>
        <p:guide orient="horz" pos="1080"/>
        <p:guide orient="horz" pos="4173"/>
        <p:guide pos="2876"/>
        <p:guide pos="279"/>
        <p:guide pos="5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132" d="100"/>
          <a:sy n="132" d="100"/>
        </p:scale>
        <p:origin x="-1020" y="-84"/>
      </p:cViewPr>
      <p:guideLst>
        <p:guide orient="horz" pos="2204"/>
        <p:guide orient="horz" pos="356"/>
        <p:guide orient="horz" pos="725"/>
        <p:guide pos="2924"/>
        <p:guide pos="55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4023661" cy="349885"/>
          </a:xfrm>
          <a:prstGeom prst="rect">
            <a:avLst/>
          </a:prstGeom>
        </p:spPr>
        <p:txBody>
          <a:bodyPr vert="horz" wrap="square" lIns="92199" tIns="46099" rIns="92199" bIns="46099" numCol="1" anchor="t" anchorCtr="0" compatLnSpc="1">
            <a:prstTxWarp prst="textNoShape">
              <a:avLst/>
            </a:prstTxWarp>
          </a:bodyPr>
          <a:lstStyle>
            <a:lvl1pPr>
              <a:defRPr sz="1200"/>
            </a:lvl1pPr>
          </a:lstStyle>
          <a:p>
            <a:endParaRPr lang="de-DE"/>
          </a:p>
        </p:txBody>
      </p:sp>
      <p:sp>
        <p:nvSpPr>
          <p:cNvPr id="3" name="Datumsplatzhalter 2"/>
          <p:cNvSpPr>
            <a:spLocks noGrp="1"/>
          </p:cNvSpPr>
          <p:nvPr>
            <p:ph type="dt" sz="quarter" idx="1"/>
          </p:nvPr>
        </p:nvSpPr>
        <p:spPr>
          <a:xfrm>
            <a:off x="5257874" y="2"/>
            <a:ext cx="4023661" cy="349885"/>
          </a:xfrm>
          <a:prstGeom prst="rect">
            <a:avLst/>
          </a:prstGeom>
        </p:spPr>
        <p:txBody>
          <a:bodyPr vert="horz" wrap="square" lIns="92199" tIns="46099" rIns="92199" bIns="46099" numCol="1" anchor="t" anchorCtr="0" compatLnSpc="1">
            <a:prstTxWarp prst="textNoShape">
              <a:avLst/>
            </a:prstTxWarp>
          </a:bodyPr>
          <a:lstStyle>
            <a:lvl1pPr algn="r">
              <a:defRPr sz="1200"/>
            </a:lvl1pPr>
          </a:lstStyle>
          <a:p>
            <a:fld id="{DC7D3FDF-D88E-4B99-A8F1-8140113A8C1F}" type="datetime1">
              <a:rPr lang="de-DE" smtClean="0"/>
              <a:pPr/>
              <a:t>19.10.2010</a:t>
            </a:fld>
            <a:endParaRPr lang="de-DE"/>
          </a:p>
        </p:txBody>
      </p:sp>
      <p:sp>
        <p:nvSpPr>
          <p:cNvPr id="4" name="Fußzeilenplatzhalter 3"/>
          <p:cNvSpPr>
            <a:spLocks noGrp="1"/>
          </p:cNvSpPr>
          <p:nvPr>
            <p:ph type="ftr" sz="quarter" idx="2"/>
          </p:nvPr>
        </p:nvSpPr>
        <p:spPr>
          <a:xfrm>
            <a:off x="2" y="6646695"/>
            <a:ext cx="4023661" cy="349885"/>
          </a:xfrm>
          <a:prstGeom prst="rect">
            <a:avLst/>
          </a:prstGeom>
        </p:spPr>
        <p:txBody>
          <a:bodyPr vert="horz" wrap="square" lIns="92199" tIns="46099" rIns="92199" bIns="46099" numCol="1" anchor="b" anchorCtr="0" compatLnSpc="1">
            <a:prstTxWarp prst="textNoShape">
              <a:avLst/>
            </a:prstTxWarp>
          </a:bodyPr>
          <a:lstStyle>
            <a:lvl1pPr>
              <a:defRPr sz="1200"/>
            </a:lvl1pPr>
          </a:lstStyle>
          <a:p>
            <a:endParaRPr lang="de-DE"/>
          </a:p>
        </p:txBody>
      </p:sp>
      <p:sp>
        <p:nvSpPr>
          <p:cNvPr id="5" name="Foliennummernplatzhalter 4"/>
          <p:cNvSpPr>
            <a:spLocks noGrp="1"/>
          </p:cNvSpPr>
          <p:nvPr>
            <p:ph type="sldNum" sz="quarter" idx="3"/>
          </p:nvPr>
        </p:nvSpPr>
        <p:spPr>
          <a:xfrm>
            <a:off x="5257874" y="6646695"/>
            <a:ext cx="4023661" cy="349885"/>
          </a:xfrm>
          <a:prstGeom prst="rect">
            <a:avLst/>
          </a:prstGeom>
        </p:spPr>
        <p:txBody>
          <a:bodyPr vert="horz" wrap="square" lIns="92199" tIns="46099" rIns="92199" bIns="46099" numCol="1" anchor="b" anchorCtr="0" compatLnSpc="1">
            <a:prstTxWarp prst="textNoShape">
              <a:avLst/>
            </a:prstTxWarp>
          </a:bodyPr>
          <a:lstStyle>
            <a:lvl1pPr algn="r">
              <a:defRPr sz="1200"/>
            </a:lvl1pPr>
          </a:lstStyle>
          <a:p>
            <a:fld id="{2D787115-2D03-A04E-BBD1-D00AC1782AAC}" type="slidenum">
              <a:rPr lang="de-DE"/>
              <a:pPr/>
              <a:t>‹Nr.›</a:t>
            </a:fld>
            <a:endParaRPr lang="de-DE"/>
          </a:p>
        </p:txBody>
      </p:sp>
    </p:spTree>
    <p:extLst>
      <p:ext uri="{BB962C8B-B14F-4D97-AF65-F5344CB8AC3E}">
        <p14:creationId xmlns:p14="http://schemas.microsoft.com/office/powerpoint/2010/main" val="1635296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1587" name="Rectangle 3"/>
          <p:cNvSpPr>
            <a:spLocks noGrp="1" noChangeArrowheads="1"/>
          </p:cNvSpPr>
          <p:nvPr>
            <p:ph type="dt" idx="1"/>
          </p:nvPr>
        </p:nvSpPr>
        <p:spPr bwMode="auto">
          <a:xfrm>
            <a:off x="3894836" y="456902"/>
            <a:ext cx="4023661" cy="34988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37996" eaLnBrk="0" hangingPunct="0">
              <a:defRPr sz="1000">
                <a:latin typeface="Tahoma" pitchFamily="34" charset="0"/>
                <a:cs typeface="Tahoma" pitchFamily="34" charset="0"/>
              </a:defRPr>
            </a:lvl1pPr>
          </a:lstStyle>
          <a:p>
            <a:fld id="{255363BE-FEC5-4DF7-B3E1-3E262A121BC4}" type="datetime1">
              <a:rPr lang="de-DE" smtClean="0"/>
              <a:pPr/>
              <a:t>19.10.2010</a:t>
            </a:fld>
            <a:endParaRPr lang="de-DE" dirty="0"/>
          </a:p>
        </p:txBody>
      </p:sp>
      <p:sp>
        <p:nvSpPr>
          <p:cNvPr id="11268" name="Rectangle 4"/>
          <p:cNvSpPr>
            <a:spLocks noGrp="1" noRot="1" noChangeAspect="1" noChangeArrowheads="1" noTextEdit="1"/>
          </p:cNvSpPr>
          <p:nvPr>
            <p:ph type="sldImg" idx="2"/>
          </p:nvPr>
        </p:nvSpPr>
        <p:spPr bwMode="auto">
          <a:xfrm>
            <a:off x="301625" y="1306513"/>
            <a:ext cx="3497263" cy="2624137"/>
          </a:xfrm>
          <a:prstGeom prst="rect">
            <a:avLst/>
          </a:prstGeom>
          <a:noFill/>
          <a:ln w="9525">
            <a:solidFill>
              <a:srgbClr val="000000"/>
            </a:solidFill>
            <a:miter lim="800000"/>
            <a:headEnd/>
            <a:tailEnd/>
          </a:ln>
        </p:spPr>
      </p:sp>
      <p:sp>
        <p:nvSpPr>
          <p:cNvPr id="451589" name="Rectangle 5"/>
          <p:cNvSpPr>
            <a:spLocks noGrp="1" noChangeArrowheads="1"/>
          </p:cNvSpPr>
          <p:nvPr>
            <p:ph type="body" sz="quarter" idx="3"/>
          </p:nvPr>
        </p:nvSpPr>
        <p:spPr bwMode="auto">
          <a:xfrm>
            <a:off x="3894836" y="1305784"/>
            <a:ext cx="4903983" cy="49190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Ausführliche Notizen/Gliederung</a:t>
            </a:r>
          </a:p>
          <a:p>
            <a:pPr lvl="0"/>
            <a:endParaRPr lang="de-DE" dirty="0" smtClean="0"/>
          </a:p>
          <a:p>
            <a:pPr lvl="0"/>
            <a:r>
              <a:rPr lang="de-DE" dirty="0" smtClean="0"/>
              <a:t>1. Stichpunkte zur Folie (ausführlich)</a:t>
            </a:r>
            <a:endParaRPr lang="de-DE" dirty="0"/>
          </a:p>
          <a:p>
            <a:pPr lvl="1"/>
            <a:r>
              <a:rPr lang="de-DE" dirty="0" smtClean="0"/>
              <a:t>Zweite </a:t>
            </a:r>
            <a:r>
              <a:rPr lang="de-DE" dirty="0"/>
              <a:t>Ebene</a:t>
            </a:r>
          </a:p>
          <a:p>
            <a:pPr lvl="2"/>
            <a:r>
              <a:rPr lang="de-DE" dirty="0"/>
              <a:t>Dritte Ebene</a:t>
            </a:r>
          </a:p>
          <a:p>
            <a:pPr lvl="3"/>
            <a:r>
              <a:rPr lang="de-DE" dirty="0"/>
              <a:t>Vierte Ebene</a:t>
            </a:r>
          </a:p>
          <a:p>
            <a:pPr lvl="4"/>
            <a:r>
              <a:rPr lang="de-DE" dirty="0"/>
              <a:t>Fünfte </a:t>
            </a:r>
            <a:r>
              <a:rPr lang="de-DE" dirty="0" smtClean="0"/>
              <a:t>Ebene</a:t>
            </a:r>
          </a:p>
          <a:p>
            <a:pPr lvl="4"/>
            <a:endParaRPr lang="de-DE" dirty="0" smtClean="0"/>
          </a:p>
          <a:p>
            <a:pPr lvl="0"/>
            <a:r>
              <a:rPr lang="de-DE" dirty="0" smtClean="0"/>
              <a:t>2. Stichpunkte zur Folie (ausführlich)</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endParaRPr lang="de-DE" dirty="0" smtClean="0"/>
          </a:p>
          <a:p>
            <a:pPr lvl="0"/>
            <a:r>
              <a:rPr lang="de-DE" dirty="0" smtClean="0"/>
              <a:t>3. Stichpunkte zur Folie (ausführlich)</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endParaRPr lang="de-DE" dirty="0" smtClean="0"/>
          </a:p>
          <a:p>
            <a:pPr lvl="4"/>
            <a:endParaRPr lang="de-DE" dirty="0" smtClean="0"/>
          </a:p>
          <a:p>
            <a:pPr lvl="4"/>
            <a:endParaRPr lang="de-DE" dirty="0"/>
          </a:p>
        </p:txBody>
      </p:sp>
      <p:sp>
        <p:nvSpPr>
          <p:cNvPr id="451590" name="Rectangle 6"/>
          <p:cNvSpPr>
            <a:spLocks noGrp="1" noChangeArrowheads="1"/>
          </p:cNvSpPr>
          <p:nvPr>
            <p:ph type="ftr" sz="quarter" idx="4"/>
          </p:nvPr>
        </p:nvSpPr>
        <p:spPr bwMode="auto">
          <a:xfrm>
            <a:off x="450852" y="455781"/>
            <a:ext cx="3572810" cy="34988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37996" eaLnBrk="0" hangingPunct="0">
              <a:defRPr sz="1200" b="1">
                <a:latin typeface="Tahoma" pitchFamily="34" charset="0"/>
                <a:cs typeface="Tahoma" pitchFamily="34" charset="0"/>
              </a:defRPr>
            </a:lvl1pPr>
          </a:lstStyle>
          <a:p>
            <a:r>
              <a:rPr lang="de-DE" dirty="0" smtClean="0"/>
              <a:t>Titel der Präsentation</a:t>
            </a:r>
            <a:endParaRPr lang="de-DE" dirty="0"/>
          </a:p>
        </p:txBody>
      </p:sp>
      <p:sp>
        <p:nvSpPr>
          <p:cNvPr id="451591" name="Rectangle 7"/>
          <p:cNvSpPr>
            <a:spLocks noGrp="1" noChangeArrowheads="1"/>
          </p:cNvSpPr>
          <p:nvPr>
            <p:ph type="sldNum" sz="quarter" idx="5"/>
          </p:nvPr>
        </p:nvSpPr>
        <p:spPr bwMode="auto">
          <a:xfrm>
            <a:off x="8118068" y="455781"/>
            <a:ext cx="781305" cy="349885"/>
          </a:xfrm>
          <a:prstGeom prst="rect">
            <a:avLst/>
          </a:prstGeom>
          <a:noFill/>
          <a:ln w="9525">
            <a:noFill/>
            <a:miter lim="800000"/>
            <a:headEnd/>
            <a:tailEnd/>
          </a:ln>
          <a:effectLst/>
        </p:spPr>
        <p:txBody>
          <a:bodyPr vert="horz" wrap="square" lIns="540000" tIns="0" rIns="0" bIns="0" numCol="1" anchor="t" anchorCtr="0" compatLnSpc="1">
            <a:prstTxWarp prst="textNoShape">
              <a:avLst/>
            </a:prstTxWarp>
          </a:bodyPr>
          <a:lstStyle>
            <a:lvl1pPr algn="l" defTabSz="937996" eaLnBrk="0" hangingPunct="0">
              <a:defRPr sz="1000">
                <a:latin typeface="Tahoma" pitchFamily="34" charset="0"/>
                <a:cs typeface="Tahoma" pitchFamily="34" charset="0"/>
              </a:defRPr>
            </a:lvl1pPr>
          </a:lstStyle>
          <a:p>
            <a:fld id="{AF9F70F1-66A4-2D49-9CCE-7843983960BE}" type="slidenum">
              <a:rPr lang="de-DE" smtClean="0"/>
              <a:pPr/>
              <a:t>‹Nr.›</a:t>
            </a:fld>
            <a:endParaRPr lang="de-DE" dirty="0"/>
          </a:p>
        </p:txBody>
      </p:sp>
      <p:pic>
        <p:nvPicPr>
          <p:cNvPr id="8" name="Picture 1" descr="fokus_rgb_85mm"/>
          <p:cNvPicPr>
            <a:picLocks noChangeAspect="1" noChangeArrowheads="1"/>
          </p:cNvPicPr>
          <p:nvPr/>
        </p:nvPicPr>
        <p:blipFill>
          <a:blip r:embed="rId2" cstate="print"/>
          <a:srcRect/>
          <a:stretch>
            <a:fillRect/>
          </a:stretch>
        </p:blipFill>
        <p:spPr bwMode="auto">
          <a:xfrm>
            <a:off x="7960190" y="6409189"/>
            <a:ext cx="1005707" cy="324913"/>
          </a:xfrm>
          <a:prstGeom prst="rect">
            <a:avLst/>
          </a:prstGeom>
          <a:noFill/>
          <a:ln w="9525">
            <a:noFill/>
            <a:miter lim="800000"/>
            <a:headEnd/>
            <a:tailEnd/>
          </a:ln>
        </p:spPr>
      </p:pic>
      <p:sp>
        <p:nvSpPr>
          <p:cNvPr id="9" name="Rectangle 5"/>
          <p:cNvSpPr txBox="1">
            <a:spLocks noChangeArrowheads="1"/>
          </p:cNvSpPr>
          <p:nvPr/>
        </p:nvSpPr>
        <p:spPr bwMode="auto">
          <a:xfrm>
            <a:off x="450852" y="4368914"/>
            <a:ext cx="3199033" cy="18558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sz="1200" b="1" i="0" u="none" strike="noStrike" kern="1200" cap="none" spc="0" normalizeH="0" baseline="0" noProof="0" dirty="0" smtClean="0">
                <a:ln>
                  <a:noFill/>
                </a:ln>
                <a:solidFill>
                  <a:schemeClr val="tx1"/>
                </a:solidFill>
                <a:effectLst/>
                <a:uLnTx/>
                <a:uFillTx/>
                <a:latin typeface="Tahoma" pitchFamily="34" charset="0"/>
                <a:ea typeface="ＭＳ Ｐゴシック" pitchFamily="-65" charset="-128"/>
                <a:cs typeface="Tahoma" pitchFamily="34" charset="0"/>
              </a:rPr>
              <a:t>NICHT VERGESSEN  (Kernaussage)</a:t>
            </a:r>
          </a:p>
          <a:p>
            <a:pPr lvl="1">
              <a:buFont typeface="Wingdings" pitchFamily="2" charset="2"/>
              <a:buChar char="§"/>
            </a:pPr>
            <a:endParaRPr lang="de-DE" sz="1200" dirty="0" smtClean="0">
              <a:latin typeface="Tahoma" pitchFamily="34" charset="0"/>
              <a:cs typeface="Tahoma" pitchFamily="34" charset="0"/>
            </a:endParaRPr>
          </a:p>
          <a:p>
            <a:pPr lvl="1">
              <a:buFont typeface="Wingdings" pitchFamily="2" charset="2"/>
              <a:buChar char="§"/>
            </a:pPr>
            <a:r>
              <a:rPr lang="de-DE" sz="1200" dirty="0" smtClean="0">
                <a:latin typeface="Tahoma" pitchFamily="34" charset="0"/>
                <a:cs typeface="Tahoma" pitchFamily="34" charset="0"/>
              </a:rPr>
              <a:t>Zweite Ebene</a:t>
            </a:r>
          </a:p>
          <a:p>
            <a:pPr lvl="2">
              <a:buFont typeface="Symbol" pitchFamily="18" charset="2"/>
              <a:buChar char="-"/>
            </a:pPr>
            <a:r>
              <a:rPr lang="de-DE" sz="1200" dirty="0" smtClean="0">
                <a:latin typeface="Tahoma" pitchFamily="34" charset="0"/>
                <a:cs typeface="Tahoma" pitchFamily="34" charset="0"/>
              </a:rPr>
              <a:t>Dritte Ebene</a:t>
            </a:r>
          </a:p>
          <a:p>
            <a:pPr lvl="3">
              <a:buFont typeface="Wingdings" pitchFamily="2" charset="2"/>
              <a:buChar char="§"/>
            </a:pPr>
            <a:r>
              <a:rPr lang="de-DE" sz="1200" dirty="0" smtClean="0">
                <a:latin typeface="Tahoma" pitchFamily="34" charset="0"/>
                <a:cs typeface="Tahoma" pitchFamily="34" charset="0"/>
              </a:rPr>
              <a:t>Vierte Ebene</a:t>
            </a:r>
          </a:p>
          <a:p>
            <a:pPr lvl="4">
              <a:buFont typeface="Symbol" pitchFamily="18" charset="2"/>
              <a:buChar char="-"/>
            </a:pPr>
            <a:r>
              <a:rPr lang="de-DE" sz="1200" dirty="0" smtClean="0">
                <a:latin typeface="Tahoma" pitchFamily="34" charset="0"/>
                <a:cs typeface="Tahoma" pitchFamily="34" charset="0"/>
              </a:rPr>
              <a:t>Fünfte Ebene</a:t>
            </a:r>
            <a:endParaRPr lang="de-DE" sz="1200" dirty="0">
              <a:latin typeface="Tahoma" pitchFamily="34" charset="0"/>
              <a:cs typeface="Tahoma" pitchFamily="34" charset="0"/>
            </a:endParaRPr>
          </a:p>
        </p:txBody>
      </p:sp>
    </p:spTree>
    <p:extLst>
      <p:ext uri="{BB962C8B-B14F-4D97-AF65-F5344CB8AC3E}">
        <p14:creationId xmlns:p14="http://schemas.microsoft.com/office/powerpoint/2010/main" val="2909400753"/>
      </p:ext>
    </p:extLst>
  </p:cSld>
  <p:clrMap bg1="lt1" tx1="dk1" bg2="lt2" tx2="dk2" accent1="accent1" accent2="accent2" accent3="accent3" accent4="accent4" accent5="accent5" accent6="accent6" hlink="hlink" folHlink="folHlink"/>
  <p:hf hdr="0" ftr="0" dt="0"/>
  <p:notesStyle>
    <a:lvl1pPr marL="228600" indent="-228600" algn="l" rtl="0" eaLnBrk="0" fontAlgn="base" hangingPunct="0">
      <a:spcBef>
        <a:spcPct val="30000"/>
      </a:spcBef>
      <a:spcAft>
        <a:spcPct val="0"/>
      </a:spcAft>
      <a:buFont typeface="+mj-lt"/>
      <a:buNone/>
      <a:defRPr sz="1200" b="1" kern="1200" baseline="0">
        <a:solidFill>
          <a:schemeClr val="tx1"/>
        </a:solidFill>
        <a:latin typeface="Tahoma" pitchFamily="34" charset="0"/>
        <a:ea typeface="ＭＳ Ｐゴシック" pitchFamily="-65" charset="-128"/>
        <a:cs typeface="Tahoma" pitchFamily="34" charset="0"/>
      </a:defRPr>
    </a:lvl1pPr>
    <a:lvl2pPr marL="685800" indent="-228600" algn="l" rtl="0" eaLnBrk="0" fontAlgn="base" hangingPunct="0">
      <a:spcBef>
        <a:spcPct val="30000"/>
      </a:spcBef>
      <a:spcAft>
        <a:spcPct val="0"/>
      </a:spcAft>
      <a:buFont typeface="Wingdings" pitchFamily="2" charset="2"/>
      <a:buChar char="§"/>
      <a:defRPr sz="1000" kern="1200" baseline="0">
        <a:solidFill>
          <a:schemeClr val="tx1"/>
        </a:solidFill>
        <a:latin typeface="Tahoma" pitchFamily="34" charset="0"/>
        <a:ea typeface="ＭＳ Ｐゴシック" pitchFamily="33" charset="-128"/>
        <a:cs typeface="+mn-cs"/>
      </a:defRPr>
    </a:lvl2pPr>
    <a:lvl3pPr marL="1143000" indent="-228600" algn="l" rtl="0" eaLnBrk="0" fontAlgn="base" hangingPunct="0">
      <a:spcBef>
        <a:spcPct val="30000"/>
      </a:spcBef>
      <a:spcAft>
        <a:spcPct val="0"/>
      </a:spcAft>
      <a:buFont typeface="Symbol" pitchFamily="18" charset="2"/>
      <a:buChar char="-"/>
      <a:defRPr sz="1000" kern="1200" baseline="0">
        <a:solidFill>
          <a:schemeClr val="tx1"/>
        </a:solidFill>
        <a:latin typeface="Tahoma" pitchFamily="34" charset="0"/>
        <a:ea typeface="ＭＳ Ｐゴシック" pitchFamily="33" charset="-128"/>
        <a:cs typeface="+mn-cs"/>
      </a:defRPr>
    </a:lvl3pPr>
    <a:lvl4pPr marL="1600200" indent="-228600" algn="l" rtl="0" eaLnBrk="0" fontAlgn="base" hangingPunct="0">
      <a:spcBef>
        <a:spcPct val="30000"/>
      </a:spcBef>
      <a:spcAft>
        <a:spcPct val="0"/>
      </a:spcAft>
      <a:buFont typeface="Wingdings" pitchFamily="2" charset="2"/>
      <a:buChar char="§"/>
      <a:defRPr sz="1000" kern="1200" baseline="0">
        <a:solidFill>
          <a:schemeClr val="tx1"/>
        </a:solidFill>
        <a:latin typeface="Tahoma" pitchFamily="34" charset="0"/>
        <a:ea typeface="ＭＳ Ｐゴシック" pitchFamily="33" charset="-128"/>
        <a:cs typeface="+mn-cs"/>
      </a:defRPr>
    </a:lvl4pPr>
    <a:lvl5pPr marL="2057400" indent="-228600" algn="l" rtl="0" eaLnBrk="0" fontAlgn="base" hangingPunct="0">
      <a:spcBef>
        <a:spcPct val="30000"/>
      </a:spcBef>
      <a:spcAft>
        <a:spcPct val="0"/>
      </a:spcAft>
      <a:buFont typeface="Symbol" pitchFamily="18" charset="2"/>
      <a:buChar char="-"/>
      <a:defRPr sz="1000" kern="1200" baseline="0">
        <a:solidFill>
          <a:schemeClr val="tx1"/>
        </a:solidFill>
        <a:latin typeface="Tahoma" pitchFamily="34" charset="0"/>
        <a:ea typeface="ＭＳ Ｐゴシック" pitchFamily="3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894013" y="525463"/>
            <a:ext cx="3495675" cy="262255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212AF15-AFB7-48DF-8C96-91260DDACB67}" type="slidenum">
              <a:rPr lang="de-DE" smtClean="0"/>
              <a:pPr>
                <a:defRPr/>
              </a:pPr>
              <a:t>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F9F70F1-66A4-2D49-9CCE-7843983960BE}" type="slidenum">
              <a:rPr lang="de-DE" smtClean="0"/>
              <a:pPr/>
              <a:t>5</a:t>
            </a:fld>
            <a:endParaRPr lang="de-DE" dirty="0"/>
          </a:p>
        </p:txBody>
      </p:sp>
    </p:spTree>
    <p:extLst>
      <p:ext uri="{BB962C8B-B14F-4D97-AF65-F5344CB8AC3E}">
        <p14:creationId xmlns:p14="http://schemas.microsoft.com/office/powerpoint/2010/main" val="299013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894013" y="525463"/>
            <a:ext cx="3495675" cy="2622550"/>
          </a:xfrm>
        </p:spPr>
      </p:sp>
      <p:sp>
        <p:nvSpPr>
          <p:cNvPr id="3" name="Notizenplatzhalter 2"/>
          <p:cNvSpPr>
            <a:spLocks noGrp="1"/>
          </p:cNvSpPr>
          <p:nvPr>
            <p:ph type="body" idx="1"/>
          </p:nvPr>
        </p:nvSpPr>
        <p:spPr/>
        <p:txBody>
          <a:bodyPr>
            <a:normAutofit/>
          </a:bodyPr>
          <a:lstStyle/>
          <a:p>
            <a:r>
              <a:rPr lang="en-US" dirty="0" smtClean="0"/>
              <a:t>Shows same as last</a:t>
            </a:r>
            <a:r>
              <a:rPr lang="en-US" baseline="0" dirty="0" smtClean="0"/>
              <a:t> slide – may skip</a:t>
            </a:r>
            <a:endParaRPr lang="en-US" dirty="0"/>
          </a:p>
        </p:txBody>
      </p:sp>
      <p:sp>
        <p:nvSpPr>
          <p:cNvPr id="4" name="Foliennummernplatzhalter 3"/>
          <p:cNvSpPr>
            <a:spLocks noGrp="1"/>
          </p:cNvSpPr>
          <p:nvPr>
            <p:ph type="sldNum" sz="quarter" idx="10"/>
          </p:nvPr>
        </p:nvSpPr>
        <p:spPr/>
        <p:txBody>
          <a:bodyPr/>
          <a:lstStyle/>
          <a:p>
            <a:pPr>
              <a:defRPr/>
            </a:pPr>
            <a:fld id="{6212AF15-AFB7-48DF-8C96-91260DDACB67}" type="slidenum">
              <a:rPr lang="de-DE" smtClean="0"/>
              <a:pPr>
                <a:defRPr/>
              </a:pPr>
              <a:t>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2600" dirty="0" smtClean="0"/>
              <a:t>Aware of available services</a:t>
            </a:r>
          </a:p>
          <a:p>
            <a:pPr lvl="1"/>
            <a:r>
              <a:rPr lang="en-US" sz="2400" dirty="0" smtClean="0"/>
              <a:t>multiple instances of a service</a:t>
            </a:r>
          </a:p>
          <a:p>
            <a:r>
              <a:rPr lang="en-US" sz="2600" dirty="0" smtClean="0"/>
              <a:t>Chooses and composes most appropriate service instances based on</a:t>
            </a:r>
          </a:p>
          <a:p>
            <a:pPr lvl="2"/>
            <a:r>
              <a:rPr lang="en-US" sz="2400" dirty="0" smtClean="0"/>
              <a:t>Policies (Network)</a:t>
            </a:r>
          </a:p>
          <a:p>
            <a:pPr lvl="2"/>
            <a:r>
              <a:rPr lang="en-US" sz="2400" dirty="0" smtClean="0"/>
              <a:t>User profiles</a:t>
            </a:r>
          </a:p>
          <a:p>
            <a:pPr lvl="2"/>
            <a:r>
              <a:rPr lang="en-US" sz="2400" dirty="0" smtClean="0"/>
              <a:t>Cross-Layer Monitoring</a:t>
            </a:r>
            <a:endParaRPr lang="en-US" dirty="0" smtClean="0"/>
          </a:p>
          <a:p>
            <a:pPr lvl="1">
              <a:buNone/>
            </a:pPr>
            <a:endParaRPr lang="en-US" dirty="0" smtClean="0"/>
          </a:p>
          <a:p>
            <a:endParaRPr lang="en-US" dirty="0"/>
          </a:p>
        </p:txBody>
      </p:sp>
      <p:sp>
        <p:nvSpPr>
          <p:cNvPr id="4" name="Foliennummernplatzhalter 3"/>
          <p:cNvSpPr>
            <a:spLocks noGrp="1"/>
          </p:cNvSpPr>
          <p:nvPr>
            <p:ph type="sldNum" sz="quarter" idx="10"/>
          </p:nvPr>
        </p:nvSpPr>
        <p:spPr/>
        <p:txBody>
          <a:bodyPr/>
          <a:lstStyle/>
          <a:p>
            <a:fld id="{AF9F70F1-66A4-2D49-9CCE-7843983960BE}" type="slidenum">
              <a:rPr lang="de-DE" smtClean="0"/>
              <a:pPr/>
              <a:t>12</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p:spPr>
        <p:txBody>
          <a:bodyPr/>
          <a:lstStyle/>
          <a:p>
            <a:pPr>
              <a:buFont typeface="Tele-GroteskFet" charset="0"/>
              <a:buNone/>
            </a:pPr>
            <a:r>
              <a:rPr lang="de-DE">
                <a:latin typeface="Tele-GroteskNor" charset="0"/>
                <a:ea typeface="Arial" charset="0"/>
                <a:cs typeface="Arial" charset="0"/>
              </a:rPr>
              <a:t>13.08.2007</a:t>
            </a:r>
          </a:p>
        </p:txBody>
      </p:sp>
      <p:sp>
        <p:nvSpPr>
          <p:cNvPr id="40963" name="Rectangle 5"/>
          <p:cNvSpPr>
            <a:spLocks noGrp="1" noChangeArrowheads="1"/>
          </p:cNvSpPr>
          <p:nvPr>
            <p:ph type="sldNum" sz="quarter" idx="3"/>
          </p:nvPr>
        </p:nvSpPr>
        <p:spPr>
          <a:noFill/>
        </p:spPr>
        <p:txBody>
          <a:bodyPr/>
          <a:lstStyle/>
          <a:p>
            <a:fld id="{43D9968B-2DEA-604D-8AAC-3033E50DCE4E}" type="slidenum">
              <a:rPr lang="de-DE"/>
              <a:pPr/>
              <a:t>16</a:t>
            </a:fld>
            <a:endParaRPr lang="de-DE"/>
          </a:p>
        </p:txBody>
      </p:sp>
      <p:sp>
        <p:nvSpPr>
          <p:cNvPr id="40964" name="Rectangle 10"/>
          <p:cNvSpPr>
            <a:spLocks noGrp="1" noChangeArrowheads="1"/>
          </p:cNvSpPr>
          <p:nvPr>
            <p:ph type="hdr" sz="quarter"/>
          </p:nvPr>
        </p:nvSpPr>
        <p:spPr>
          <a:xfrm>
            <a:off x="0" y="0"/>
            <a:ext cx="4022937" cy="349606"/>
          </a:xfrm>
          <a:prstGeom prst="rect">
            <a:avLst/>
          </a:prstGeom>
          <a:noFill/>
          <a:ln/>
        </p:spPr>
        <p:txBody>
          <a:bodyPr/>
          <a:lstStyle/>
          <a:p>
            <a:r>
              <a:rPr lang="en-US"/>
              <a:t>Autor / Thema der Präsentation</a:t>
            </a:r>
          </a:p>
        </p:txBody>
      </p:sp>
      <p:sp>
        <p:nvSpPr>
          <p:cNvPr id="40965" name="Rectangle 2"/>
          <p:cNvSpPr>
            <a:spLocks noGrp="1" noRot="1" noChangeAspect="1" noChangeArrowheads="1" noTextEdit="1"/>
          </p:cNvSpPr>
          <p:nvPr>
            <p:ph type="sldImg"/>
          </p:nvPr>
        </p:nvSpPr>
        <p:spPr>
          <a:xfrm>
            <a:off x="2774950" y="577850"/>
            <a:ext cx="3744913" cy="2808288"/>
          </a:xfrm>
          <a:ln/>
        </p:spPr>
      </p:sp>
      <p:sp>
        <p:nvSpPr>
          <p:cNvPr id="40966" name="Rectangle 3"/>
          <p:cNvSpPr>
            <a:spLocks noGrp="1" noChangeArrowheads="1"/>
          </p:cNvSpPr>
          <p:nvPr>
            <p:ph type="body" idx="1"/>
          </p:nvPr>
        </p:nvSpPr>
        <p:spPr>
          <a:xfrm>
            <a:off x="737109" y="3555256"/>
            <a:ext cx="7811631" cy="3029172"/>
          </a:xfrm>
          <a:noFill/>
          <a:ln/>
        </p:spPr>
        <p:txBody>
          <a:bodyPr/>
          <a:lstStyle/>
          <a:p>
            <a:endParaRPr lang="en-US">
              <a:latin typeface="Tele-GroteskNor"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0992" indent="-220992" defTabSz="883968">
              <a:defRPr/>
            </a:pPr>
            <a:r>
              <a:rPr lang="en-US" dirty="0" smtClean="0"/>
              <a:t>Topic: EPC Architecture and Capabilities Overview</a:t>
            </a:r>
            <a:endParaRPr lang="de-DE" dirty="0" smtClean="0"/>
          </a:p>
          <a:p>
            <a:endParaRPr lang="de-DE" dirty="0" smtClean="0"/>
          </a:p>
          <a:p>
            <a:r>
              <a:rPr lang="de-DE" dirty="0" err="1" smtClean="0"/>
              <a:t>Only</a:t>
            </a:r>
            <a:r>
              <a:rPr lang="de-DE" dirty="0" smtClean="0"/>
              <a:t> </a:t>
            </a:r>
            <a:r>
              <a:rPr lang="de-DE" dirty="0" err="1" smtClean="0"/>
              <a:t>explain</a:t>
            </a:r>
            <a:r>
              <a:rPr lang="de-DE" dirty="0" smtClean="0"/>
              <a:t> </a:t>
            </a:r>
            <a:r>
              <a:rPr lang="de-DE" dirty="0" err="1" smtClean="0"/>
              <a:t>the</a:t>
            </a:r>
            <a:r>
              <a:rPr lang="de-DE" dirty="0" smtClean="0"/>
              <a:t> </a:t>
            </a:r>
            <a:r>
              <a:rPr lang="de-DE" dirty="0" err="1" smtClean="0"/>
              <a:t>bubbles</a:t>
            </a:r>
            <a:endParaRPr lang="de-DE" dirty="0"/>
          </a:p>
        </p:txBody>
      </p:sp>
      <p:sp>
        <p:nvSpPr>
          <p:cNvPr id="4" name="Foliennummernplatzhalter 3"/>
          <p:cNvSpPr>
            <a:spLocks noGrp="1"/>
          </p:cNvSpPr>
          <p:nvPr>
            <p:ph type="sldNum" sz="quarter" idx="10"/>
          </p:nvPr>
        </p:nvSpPr>
        <p:spPr/>
        <p:txBody>
          <a:bodyPr/>
          <a:lstStyle/>
          <a:p>
            <a:fld id="{AF9F70F1-66A4-2D49-9CCE-7843983960BE}" type="slidenum">
              <a:rPr lang="de-DE" smtClean="0"/>
              <a:pPr/>
              <a:t>21</a:t>
            </a:fld>
            <a:endParaRPr lang="de-DE" dirty="0"/>
          </a:p>
        </p:txBody>
      </p:sp>
    </p:spTree>
    <p:extLst>
      <p:ext uri="{BB962C8B-B14F-4D97-AF65-F5344CB8AC3E}">
        <p14:creationId xmlns:p14="http://schemas.microsoft.com/office/powerpoint/2010/main" val="410582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Independent:</a:t>
            </a:r>
            <a:r>
              <a:rPr lang="en-US" baseline="0" dirty="0" smtClean="0"/>
              <a:t> </a:t>
            </a:r>
          </a:p>
          <a:p>
            <a:pPr>
              <a:buFont typeface="Arial" charset="0"/>
              <a:buChar char="•"/>
            </a:pPr>
            <a:r>
              <a:rPr lang="en-US" baseline="0" dirty="0" smtClean="0"/>
              <a:t>Through Deep Packet Inspection </a:t>
            </a:r>
          </a:p>
          <a:p>
            <a:pPr>
              <a:buFont typeface="Arial" charset="0"/>
              <a:buChar char="•"/>
            </a:pPr>
            <a:r>
              <a:rPr lang="en-US" baseline="0" dirty="0" smtClean="0"/>
              <a:t>E.g.  We tested it with video services such as </a:t>
            </a:r>
            <a:r>
              <a:rPr lang="en-US" baseline="0" dirty="0" err="1" smtClean="0"/>
              <a:t>youtube</a:t>
            </a:r>
            <a:endParaRPr lang="en-US" baseline="0" dirty="0" smtClean="0"/>
          </a:p>
          <a:p>
            <a:pPr>
              <a:buFont typeface="Arial" charset="0"/>
              <a:buNone/>
            </a:pPr>
            <a:endParaRPr lang="en-US" baseline="0" dirty="0" smtClean="0"/>
          </a:p>
          <a:p>
            <a:pPr>
              <a:buFont typeface="Arial" charset="0"/>
              <a:buNone/>
            </a:pPr>
            <a:r>
              <a:rPr lang="en-US" baseline="0" dirty="0" smtClean="0"/>
              <a:t>EPC Aware:</a:t>
            </a:r>
          </a:p>
          <a:p>
            <a:pPr>
              <a:buFont typeface="Arial" charset="0"/>
              <a:buChar char="•"/>
            </a:pPr>
            <a:r>
              <a:rPr lang="en-US" baseline="0" dirty="0" smtClean="0"/>
              <a:t>Operator services such as IMS, RCS, </a:t>
            </a:r>
            <a:r>
              <a:rPr lang="en-US" baseline="0" dirty="0" err="1" smtClean="0"/>
              <a:t>VoLTE</a:t>
            </a:r>
            <a:r>
              <a:rPr lang="en-US" baseline="0" dirty="0" smtClean="0"/>
              <a:t> etc.</a:t>
            </a:r>
          </a:p>
          <a:p>
            <a:pPr>
              <a:buFont typeface="Arial" charset="0"/>
              <a:buChar char="•"/>
            </a:pPr>
            <a:r>
              <a:rPr lang="en-US" baseline="0" dirty="0" smtClean="0"/>
              <a:t>QoS is reserved based on the requirements of the applications</a:t>
            </a:r>
          </a:p>
          <a:p>
            <a:pPr>
              <a:buFont typeface="Arial" charset="0"/>
              <a:buChar char="•"/>
            </a:pPr>
            <a:r>
              <a:rPr lang="en-US" baseline="0" dirty="0" smtClean="0"/>
              <a:t>Events on the access network may be transmitted to the applications</a:t>
            </a:r>
          </a:p>
          <a:p>
            <a:pPr>
              <a:buFont typeface="Arial" charset="0"/>
              <a:buNone/>
            </a:pPr>
            <a:endParaRPr lang="en-US" baseline="0" dirty="0" smtClean="0"/>
          </a:p>
          <a:p>
            <a:pPr>
              <a:buFont typeface="Arial" charset="0"/>
              <a:buNone/>
            </a:pPr>
            <a:r>
              <a:rPr lang="en-US" baseline="0" dirty="0" smtClean="0"/>
              <a:t>New breed of applications especially tailored for the wireless environment which may use the complete core network enablers for a better service delivery, like the location info available in the ANDSF, the ambient information from the PCC and access network management, and identity through HSS </a:t>
            </a:r>
          </a:p>
        </p:txBody>
      </p:sp>
      <p:sp>
        <p:nvSpPr>
          <p:cNvPr id="4" name="Slide Number Placeholder 3"/>
          <p:cNvSpPr>
            <a:spLocks noGrp="1"/>
          </p:cNvSpPr>
          <p:nvPr>
            <p:ph type="sldNum" sz="quarter" idx="10"/>
          </p:nvPr>
        </p:nvSpPr>
        <p:spPr/>
        <p:txBody>
          <a:bodyPr/>
          <a:lstStyle/>
          <a:p>
            <a:fld id="{AF9F70F1-66A4-2D49-9CCE-7843983960BE}" type="slidenum">
              <a:rPr lang="de-DE" smtClean="0"/>
              <a:pPr/>
              <a:t>22</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Together with OpenEPC Rel. 1 a set of additional components are provided. Although these are not essential for the functionality of the OpenEPC, they provide the role of enhancing and showcasing the advantages of the OpenEPC enabling a fast development of similar components. The additional OpenEPC enablers include the following: </a:t>
            </a:r>
          </a:p>
          <a:p>
            <a:r>
              <a:rPr lang="en-US" b="1" dirty="0" smtClean="0"/>
              <a:t>1. Video Streaming application with adaptive bit-rates</a:t>
            </a:r>
            <a:r>
              <a:rPr lang="en-US" dirty="0" smtClean="0"/>
              <a:t> - It enables the fast show-casing of video applications over the IP wireless environment and their adaptation to the current context of the mobile device. This application enables an initial understanding and demonstration on the requirements and possible solutions for the next generation of applications especially created for the broadband wireless environment. </a:t>
            </a:r>
          </a:p>
          <a:p>
            <a:r>
              <a:rPr lang="en-US" b="1" dirty="0" smtClean="0"/>
              <a:t>2. HTTP Interceptor</a:t>
            </a:r>
            <a:r>
              <a:rPr lang="en-US" dirty="0" smtClean="0"/>
              <a:t> - Besides serving applications which are designed to inter-work with the OpenEPC, the testbed is capable to accustom also for Over-The-Top (OTT) applications. For demonstrating such a scenario, in which the data traffic is analyzed, a simple Deep-Packet-Inspection (DPI) tool was developed reusing the Squid HTTP Proxy by hooking to a built-in feature. </a:t>
            </a:r>
          </a:p>
          <a:p>
            <a:r>
              <a:rPr lang="en-US" b="1" dirty="0" smtClean="0"/>
              <a:t>3. Open IMS Core</a:t>
            </a:r>
            <a:r>
              <a:rPr lang="en-US" dirty="0" smtClean="0"/>
              <a:t> - For providing demonstration using telephony services in the context of broadband IP wireless technologies, Open Source IMS Core Project has been extended and fully supports the integration and the inter-operability between the IMS and the EPC layers. </a:t>
            </a:r>
          </a:p>
          <a:p>
            <a:endParaRPr lang="en-US" dirty="0"/>
          </a:p>
        </p:txBody>
      </p:sp>
      <p:sp>
        <p:nvSpPr>
          <p:cNvPr id="4" name="Slide Number Placeholder 3"/>
          <p:cNvSpPr>
            <a:spLocks noGrp="1"/>
          </p:cNvSpPr>
          <p:nvPr>
            <p:ph type="sldNum" sz="quarter" idx="10"/>
          </p:nvPr>
        </p:nvSpPr>
        <p:spPr/>
        <p:txBody>
          <a:bodyPr/>
          <a:lstStyle/>
          <a:p>
            <a:fld id="{AF9F70F1-66A4-2D49-9CCE-7843983960BE}" type="slidenum">
              <a:rPr lang="de-DE" smtClean="0"/>
              <a:pPr/>
              <a:t>23</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_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000" y="3182112"/>
            <a:ext cx="8280000" cy="380238"/>
          </a:xfrm>
        </p:spPr>
        <p:txBody>
          <a:bodyPr/>
          <a:lstStyle>
            <a:lvl1pPr>
              <a:defRPr baseline="0"/>
            </a:lvl1pPr>
          </a:lstStyle>
          <a:p>
            <a:r>
              <a:rPr lang="de-DE" dirty="0" err="1" smtClean="0"/>
              <a:t>Presentation</a:t>
            </a:r>
            <a:r>
              <a:rPr lang="de-DE" dirty="0" smtClean="0"/>
              <a:t> Title  ̶ </a:t>
            </a:r>
            <a:r>
              <a:rPr lang="de-DE" dirty="0" err="1" smtClean="0"/>
              <a:t>Tahoma</a:t>
            </a:r>
            <a:r>
              <a:rPr lang="de-DE" dirty="0" smtClean="0"/>
              <a:t> Regular 22pt</a:t>
            </a:r>
            <a:endParaRPr lang="de-AT" dirty="0"/>
          </a:p>
        </p:txBody>
      </p:sp>
      <p:sp>
        <p:nvSpPr>
          <p:cNvPr id="5" name="Textplatzhalter 5"/>
          <p:cNvSpPr>
            <a:spLocks noGrp="1"/>
          </p:cNvSpPr>
          <p:nvPr>
            <p:ph type="body" sz="quarter" idx="11" hasCustomPrompt="1"/>
          </p:nvPr>
        </p:nvSpPr>
        <p:spPr>
          <a:xfrm>
            <a:off x="432000" y="4014559"/>
            <a:ext cx="8280000" cy="328841"/>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1600" baseline="0">
                <a:solidFill>
                  <a:schemeClr val="tx1">
                    <a:lumMod val="85000"/>
                    <a:lumOff val="15000"/>
                  </a:schemeClr>
                </a:solidFill>
              </a:defRPr>
            </a:lvl1pPr>
          </a:lstStyle>
          <a:p>
            <a:pPr lvl="0">
              <a:defRPr/>
            </a:pPr>
            <a:r>
              <a:rPr lang="de-DE" spc="-20" dirty="0" smtClean="0">
                <a:latin typeface="Tahoma" pitchFamily="34" charset="0"/>
                <a:cs typeface="Tahoma" pitchFamily="34" charset="0"/>
              </a:rPr>
              <a:t>Date | </a:t>
            </a:r>
            <a:r>
              <a:rPr lang="de-DE" spc="-20" dirty="0" err="1" smtClean="0">
                <a:latin typeface="Tahoma" pitchFamily="34" charset="0"/>
                <a:cs typeface="Tahoma" pitchFamily="34" charset="0"/>
              </a:rPr>
              <a:t>Location</a:t>
            </a:r>
            <a:r>
              <a:rPr lang="de-DE" spc="-20" dirty="0" smtClean="0">
                <a:latin typeface="Tahoma" pitchFamily="34" charset="0"/>
                <a:cs typeface="Tahoma" pitchFamily="34" charset="0"/>
              </a:rPr>
              <a:t> | Event</a:t>
            </a:r>
            <a:endParaRPr lang="de-AT" dirty="0">
              <a:latin typeface="Times New Roman" pitchFamily="-65" charset="0"/>
            </a:endParaRPr>
          </a:p>
        </p:txBody>
      </p:sp>
      <p:sp>
        <p:nvSpPr>
          <p:cNvPr id="12" name="Textplatzhalter 11"/>
          <p:cNvSpPr>
            <a:spLocks noGrp="1"/>
          </p:cNvSpPr>
          <p:nvPr>
            <p:ph type="body" sz="quarter" idx="12" hasCustomPrompt="1"/>
          </p:nvPr>
        </p:nvSpPr>
        <p:spPr>
          <a:xfrm>
            <a:off x="431600" y="3562350"/>
            <a:ext cx="8280400" cy="276225"/>
          </a:xfrm>
        </p:spPr>
        <p:txBody>
          <a:bodyPr/>
          <a:lstStyle>
            <a:lvl1pPr>
              <a:buNone/>
              <a:defRPr sz="2000" baseline="0">
                <a:solidFill>
                  <a:srgbClr val="F08700"/>
                </a:solidFill>
              </a:defRPr>
            </a:lvl1pPr>
          </a:lstStyle>
          <a:p>
            <a:pPr lvl="0"/>
            <a:r>
              <a:rPr lang="en-US" dirty="0" smtClean="0"/>
              <a:t>Names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_FREE_PAGE">
    <p:spTree>
      <p:nvGrpSpPr>
        <p:cNvPr id="1" name=""/>
        <p:cNvGrpSpPr/>
        <p:nvPr/>
      </p:nvGrpSpPr>
      <p:grpSpPr>
        <a:xfrm>
          <a:off x="0" y="0"/>
          <a:ext cx="0" cy="0"/>
          <a:chOff x="0" y="0"/>
          <a:chExt cx="0" cy="0"/>
        </a:xfrm>
      </p:grpSpPr>
      <p:sp>
        <p:nvSpPr>
          <p:cNvPr id="12" name="Inhaltsplatzhalter 2"/>
          <p:cNvSpPr>
            <a:spLocks noGrp="1"/>
          </p:cNvSpPr>
          <p:nvPr>
            <p:ph idx="13"/>
          </p:nvPr>
        </p:nvSpPr>
        <p:spPr>
          <a:xfrm>
            <a:off x="0" y="529200"/>
            <a:ext cx="9144000" cy="5716800"/>
          </a:xfrm>
        </p:spPr>
        <p:txBody>
          <a:bodyPr/>
          <a:lstStyle>
            <a:lvl1pPr>
              <a:buNone/>
              <a:defRPr/>
            </a:lvl1pPr>
          </a:lstStyle>
          <a:p>
            <a:pPr lvl="0"/>
            <a:endParaRPr lang="de-DE" dirty="0"/>
          </a:p>
        </p:txBody>
      </p:sp>
      <p:sp>
        <p:nvSpPr>
          <p:cNvPr id="7" name="Titel 1"/>
          <p:cNvSpPr>
            <a:spLocks noGrp="1"/>
          </p:cNvSpPr>
          <p:nvPr>
            <p:ph type="title" hasCustomPrompt="1"/>
          </p:nvPr>
        </p:nvSpPr>
        <p:spPr>
          <a:xfrm>
            <a:off x="432000" y="720000"/>
            <a:ext cx="8280000" cy="365850"/>
          </a:xfrm>
        </p:spPr>
        <p:txBody>
          <a:bodyPr/>
          <a:lstStyle>
            <a:lvl1pPr>
              <a:defRPr baseline="0">
                <a:solidFill>
                  <a:srgbClr val="333333"/>
                </a:solidFill>
              </a:defRPr>
            </a:lvl1pPr>
          </a:lstStyle>
          <a:p>
            <a:r>
              <a:rPr lang="de-DE" dirty="0" smtClean="0"/>
              <a:t>Slide Headline   ̶  </a:t>
            </a:r>
            <a:r>
              <a:rPr lang="de-DE" dirty="0" err="1" smtClean="0"/>
              <a:t>Tahoma</a:t>
            </a:r>
            <a:r>
              <a:rPr lang="de-DE" dirty="0" smtClean="0"/>
              <a:t> Regular 22pt</a:t>
            </a:r>
            <a:endParaRPr lang="de-DE" dirty="0"/>
          </a:p>
        </p:txBody>
      </p:sp>
      <p:sp>
        <p:nvSpPr>
          <p:cNvPr id="8" name="Textplatzhalter 10"/>
          <p:cNvSpPr>
            <a:spLocks noGrp="1"/>
          </p:cNvSpPr>
          <p:nvPr>
            <p:ph type="body" sz="quarter" idx="15" hasCustomPrompt="1"/>
          </p:nvPr>
        </p:nvSpPr>
        <p:spPr>
          <a:xfrm>
            <a:off x="431800" y="1085850"/>
            <a:ext cx="8280400" cy="390525"/>
          </a:xfrm>
        </p:spPr>
        <p:txBody>
          <a:bodyPr/>
          <a:lstStyle>
            <a:lvl1pPr algn="l" defTabSz="457200" rtl="0" eaLnBrk="1" latinLnBrk="0" hangingPunct="1">
              <a:spcBef>
                <a:spcPct val="0"/>
              </a:spcBef>
              <a:buNone/>
              <a:defRPr lang="en-US" sz="2200" kern="1200" baseline="0" dirty="0" smtClean="0">
                <a:solidFill>
                  <a:srgbClr val="F08700"/>
                </a:solidFill>
                <a:latin typeface="+mj-lt"/>
                <a:ea typeface="+mj-ea"/>
                <a:cs typeface="+mj-cs"/>
              </a:defRPr>
            </a:lvl1pPr>
          </a:lstStyle>
          <a:p>
            <a:pPr lvl="0"/>
            <a:r>
              <a:rPr lang="en-US" dirty="0" smtClean="0"/>
              <a:t>Subtitle Slide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3" name="Content Placeholder 2"/>
          <p:cNvSpPr>
            <a:spLocks noGrp="1"/>
          </p:cNvSpPr>
          <p:nvPr>
            <p:ph idx="1"/>
          </p:nvPr>
        </p:nvSpPr>
        <p:spPr/>
        <p:txBody>
          <a:bodyPr/>
          <a:lstStyle>
            <a:lvl1pPr>
              <a:buFont typeface="Wingdings 3" pitchFamily="18" charset="2"/>
              <a:buChar char=""/>
              <a:defRPr/>
            </a:lvl1pPr>
            <a:lvl2pPr>
              <a:defRPr sz="1600"/>
            </a:lvl2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33400" y="9144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10100" y="9144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272770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C NGNI_Inhalt_Stichpunkte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000" y="720000"/>
            <a:ext cx="8280000" cy="720000"/>
          </a:xfrm>
        </p:spPr>
        <p:txBody>
          <a:bodyPr/>
          <a:lstStyle>
            <a:lvl1pPr>
              <a:defRPr baseline="0">
                <a:solidFill>
                  <a:srgbClr val="333333"/>
                </a:solidFill>
              </a:defRPr>
            </a:lvl1pPr>
          </a:lstStyle>
          <a:p>
            <a:r>
              <a:rPr lang="de-DE" dirty="0" smtClean="0"/>
              <a:t>Headline   ̶ Tahoma Regular 22pt</a:t>
            </a:r>
            <a:br>
              <a:rPr lang="de-DE" dirty="0" smtClean="0"/>
            </a:br>
            <a:r>
              <a:rPr lang="de-DE" dirty="0" smtClean="0">
                <a:solidFill>
                  <a:srgbClr val="F3660E"/>
                </a:solidFill>
              </a:rPr>
              <a:t>Zweite Zeile bitte immer in Kopfbalkenfarbe</a:t>
            </a:r>
            <a:endParaRPr lang="de-DE" dirty="0"/>
          </a:p>
        </p:txBody>
      </p:sp>
      <p:sp>
        <p:nvSpPr>
          <p:cNvPr id="7" name="Inhaltsplatzhalter 2"/>
          <p:cNvSpPr>
            <a:spLocks noGrp="1"/>
          </p:cNvSpPr>
          <p:nvPr>
            <p:ph idx="13" hasCustomPrompt="1"/>
          </p:nvPr>
        </p:nvSpPr>
        <p:spPr>
          <a:xfrm>
            <a:off x="4752000" y="1715388"/>
            <a:ext cx="3960000" cy="4410000"/>
          </a:xfrm>
        </p:spPr>
        <p:txBody>
          <a:bodyPr/>
          <a:lstStyle/>
          <a:p>
            <a:pPr lvl="0"/>
            <a:r>
              <a:rPr lang="de-DE" dirty="0" smtClean="0"/>
              <a:t>Stichpunkt (</a:t>
            </a:r>
            <a:r>
              <a:rPr lang="de-DE" dirty="0" err="1" smtClean="0"/>
              <a:t>Tahoma</a:t>
            </a:r>
            <a:r>
              <a:rPr lang="de-DE" dirty="0" smtClean="0"/>
              <a:t> Regular, 16pt)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2"/>
          <p:cNvSpPr>
            <a:spLocks noGrp="1"/>
          </p:cNvSpPr>
          <p:nvPr>
            <p:ph idx="14" hasCustomPrompt="1"/>
          </p:nvPr>
        </p:nvSpPr>
        <p:spPr>
          <a:xfrm>
            <a:off x="432000" y="1715388"/>
            <a:ext cx="3960000" cy="4410000"/>
          </a:xfrm>
        </p:spPr>
        <p:txBody>
          <a:bodyPr/>
          <a:lstStyle>
            <a:lvl1pPr>
              <a:defRPr>
                <a:solidFill>
                  <a:schemeClr val="tx1"/>
                </a:solidFill>
              </a:defRPr>
            </a:lvl1pPr>
            <a:lvl4pPr>
              <a:buFont typeface="Symbol" pitchFamily="18" charset="2"/>
              <a:buChar char="-"/>
              <a:defRPr/>
            </a:lvl4pPr>
            <a:lvl5pPr>
              <a:defRPr/>
            </a:lvl5pPr>
          </a:lstStyle>
          <a:p>
            <a:pPr lvl="0"/>
            <a:r>
              <a:rPr lang="de-DE" dirty="0" smtClean="0"/>
              <a:t>Stichpunkt (</a:t>
            </a:r>
            <a:r>
              <a:rPr lang="de-DE" dirty="0" err="1" smtClean="0"/>
              <a:t>Tahoma</a:t>
            </a:r>
            <a:r>
              <a:rPr lang="de-DE" dirty="0" smtClean="0"/>
              <a:t> Regular, 16pt)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53621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C NGNI_Inhalt_Stichpunkte 1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000" y="720000"/>
            <a:ext cx="8280000" cy="720000"/>
          </a:xfrm>
        </p:spPr>
        <p:txBody>
          <a:bodyPr/>
          <a:lstStyle>
            <a:lvl1pPr>
              <a:defRPr>
                <a:solidFill>
                  <a:srgbClr val="333333"/>
                </a:solidFill>
              </a:defRPr>
            </a:lvl1pPr>
          </a:lstStyle>
          <a:p>
            <a:r>
              <a:rPr lang="de-DE" dirty="0" smtClean="0"/>
              <a:t>Headline   ̶ Tahoma Regular 22pt</a:t>
            </a:r>
            <a:br>
              <a:rPr lang="de-DE" dirty="0" smtClean="0"/>
            </a:br>
            <a:r>
              <a:rPr lang="de-DE" dirty="0" smtClean="0">
                <a:solidFill>
                  <a:srgbClr val="FF8F00"/>
                </a:solidFill>
              </a:rPr>
              <a:t>Zweite Zeile bitte immer in Kopfbalkenfarbe</a:t>
            </a:r>
            <a:endParaRPr lang="de-DE" dirty="0"/>
          </a:p>
        </p:txBody>
      </p:sp>
      <p:sp>
        <p:nvSpPr>
          <p:cNvPr id="8" name="Inhaltsplatzhalter 2"/>
          <p:cNvSpPr>
            <a:spLocks noGrp="1"/>
          </p:cNvSpPr>
          <p:nvPr>
            <p:ph idx="14" hasCustomPrompt="1"/>
          </p:nvPr>
        </p:nvSpPr>
        <p:spPr>
          <a:xfrm>
            <a:off x="432000" y="1715388"/>
            <a:ext cx="8280000" cy="4410000"/>
          </a:xfrm>
        </p:spPr>
        <p:txBody>
          <a:bodyPr/>
          <a:lstStyle>
            <a:lvl1pPr>
              <a:defRPr>
                <a:solidFill>
                  <a:schemeClr val="tx1"/>
                </a:solidFill>
              </a:defRPr>
            </a:lvl1pPr>
          </a:lstStyle>
          <a:p>
            <a:pPr lvl="0"/>
            <a:r>
              <a:rPr lang="de-DE" dirty="0" smtClean="0"/>
              <a:t>Stichpunkt (</a:t>
            </a:r>
            <a:r>
              <a:rPr lang="de-DE" dirty="0" err="1" smtClean="0"/>
              <a:t>Tahoma</a:t>
            </a:r>
            <a:r>
              <a:rPr lang="de-DE" dirty="0" smtClean="0"/>
              <a:t> Regular, 16pt)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9265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_AGENDA">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32000" y="720000"/>
            <a:ext cx="8280000" cy="365850"/>
          </a:xfrm>
        </p:spPr>
        <p:txBody>
          <a:bodyPr/>
          <a:lstStyle>
            <a:lvl1pPr>
              <a:defRPr baseline="0">
                <a:solidFill>
                  <a:srgbClr val="333333"/>
                </a:solidFill>
              </a:defRPr>
            </a:lvl1pPr>
          </a:lstStyle>
          <a:p>
            <a:r>
              <a:rPr lang="de-DE" dirty="0" err="1" smtClean="0"/>
              <a:t>Presentation</a:t>
            </a:r>
            <a:r>
              <a:rPr lang="de-DE" dirty="0" smtClean="0"/>
              <a:t> Title</a:t>
            </a:r>
            <a:endParaRPr lang="de-DE" dirty="0"/>
          </a:p>
        </p:txBody>
      </p:sp>
      <p:sp>
        <p:nvSpPr>
          <p:cNvPr id="9" name="Textfeld 8"/>
          <p:cNvSpPr txBox="1"/>
          <p:nvPr userDrawn="1"/>
        </p:nvSpPr>
        <p:spPr>
          <a:xfrm>
            <a:off x="431800" y="1074063"/>
            <a:ext cx="8102400" cy="430887"/>
          </a:xfrm>
          <a:prstGeom prst="rect">
            <a:avLst/>
          </a:prstGeom>
        </p:spPr>
        <p:txBody>
          <a:bodyPr vert="horz" lIns="0" tIns="0" rIns="0" bIns="0" rtlCol="0">
            <a:noAutofit/>
          </a:bodyPr>
          <a:lstStyle/>
          <a:p>
            <a:pPr marL="363538" lvl="0" indent="-363538" algn="l" defTabSz="457200" rtl="0" eaLnBrk="1" latinLnBrk="0" hangingPunct="1">
              <a:spcBef>
                <a:spcPct val="0"/>
              </a:spcBef>
              <a:buClr>
                <a:srgbClr val="F08700"/>
              </a:buClr>
              <a:buFont typeface="Wingdings" charset="2"/>
              <a:buNone/>
            </a:pPr>
            <a:r>
              <a:rPr lang="en-US" sz="2200" kern="1200" baseline="0" dirty="0" smtClean="0">
                <a:solidFill>
                  <a:srgbClr val="F08700"/>
                </a:solidFill>
                <a:latin typeface="+mj-lt"/>
                <a:ea typeface="+mj-ea"/>
                <a:cs typeface="+mj-cs"/>
              </a:rPr>
              <a:t>Agenda</a:t>
            </a:r>
          </a:p>
        </p:txBody>
      </p:sp>
      <p:sp>
        <p:nvSpPr>
          <p:cNvPr id="20" name="Inhaltsplatzhalter 2"/>
          <p:cNvSpPr>
            <a:spLocks noGrp="1"/>
          </p:cNvSpPr>
          <p:nvPr>
            <p:ph idx="14" hasCustomPrompt="1"/>
          </p:nvPr>
        </p:nvSpPr>
        <p:spPr>
          <a:xfrm>
            <a:off x="432000" y="1715388"/>
            <a:ext cx="8280000" cy="4410000"/>
          </a:xfrm>
        </p:spPr>
        <p:txBody>
          <a:bodyPr/>
          <a:lstStyle>
            <a:lvl1pPr>
              <a:defRPr>
                <a:solidFill>
                  <a:schemeClr val="tx1"/>
                </a:solidFill>
              </a:defRPr>
            </a:lvl1pPr>
          </a:lstStyle>
          <a:p>
            <a:pPr lvl="0"/>
            <a:r>
              <a:rPr lang="de-DE" dirty="0" smtClean="0"/>
              <a:t>Stichpunkt (</a:t>
            </a:r>
            <a:r>
              <a:rPr lang="de-DE" dirty="0" err="1" smtClean="0"/>
              <a:t>Tahoma</a:t>
            </a:r>
            <a:r>
              <a:rPr lang="de-DE" dirty="0" smtClean="0"/>
              <a:t> Regular, 16pt)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_CONTENT_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000" y="720000"/>
            <a:ext cx="8280000" cy="365850"/>
          </a:xfrm>
        </p:spPr>
        <p:txBody>
          <a:bodyPr/>
          <a:lstStyle>
            <a:lvl1pPr>
              <a:defRPr baseline="0">
                <a:solidFill>
                  <a:srgbClr val="333333"/>
                </a:solidFill>
              </a:defRPr>
            </a:lvl1pPr>
          </a:lstStyle>
          <a:p>
            <a:r>
              <a:rPr lang="de-DE" dirty="0" smtClean="0"/>
              <a:t>Slide Headline   ̶  </a:t>
            </a:r>
            <a:r>
              <a:rPr lang="de-DE" dirty="0" err="1" smtClean="0"/>
              <a:t>Tahoma</a:t>
            </a:r>
            <a:r>
              <a:rPr lang="de-DE" dirty="0" smtClean="0"/>
              <a:t> Regular 22pt</a:t>
            </a:r>
            <a:endParaRPr lang="de-DE" dirty="0"/>
          </a:p>
        </p:txBody>
      </p:sp>
      <p:sp>
        <p:nvSpPr>
          <p:cNvPr id="8" name="Inhaltsplatzhalter 2"/>
          <p:cNvSpPr>
            <a:spLocks noGrp="1"/>
          </p:cNvSpPr>
          <p:nvPr>
            <p:ph idx="14" hasCustomPrompt="1"/>
          </p:nvPr>
        </p:nvSpPr>
        <p:spPr>
          <a:xfrm>
            <a:off x="432000" y="1715388"/>
            <a:ext cx="8280000" cy="4410000"/>
          </a:xfrm>
        </p:spPr>
        <p:txBody>
          <a:bodyPr/>
          <a:lstStyle>
            <a:lvl1pPr>
              <a:defRPr>
                <a:solidFill>
                  <a:schemeClr val="tx1"/>
                </a:solidFill>
              </a:defRPr>
            </a:lvl1pPr>
          </a:lstStyle>
          <a:p>
            <a:pPr lvl="0"/>
            <a:r>
              <a:rPr lang="de-DE" dirty="0" smtClean="0"/>
              <a:t>Stichpunkt (</a:t>
            </a:r>
            <a:r>
              <a:rPr lang="de-DE" dirty="0" err="1" smtClean="0"/>
              <a:t>Tahoma</a:t>
            </a:r>
            <a:r>
              <a:rPr lang="de-DE" dirty="0" smtClean="0"/>
              <a:t> Regular, 16pt)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extplatzhalter 10"/>
          <p:cNvSpPr>
            <a:spLocks noGrp="1"/>
          </p:cNvSpPr>
          <p:nvPr>
            <p:ph type="body" sz="quarter" idx="15" hasCustomPrompt="1"/>
          </p:nvPr>
        </p:nvSpPr>
        <p:spPr>
          <a:xfrm>
            <a:off x="431800" y="1085850"/>
            <a:ext cx="8280400" cy="390525"/>
          </a:xfrm>
        </p:spPr>
        <p:txBody>
          <a:bodyPr/>
          <a:lstStyle>
            <a:lvl1pPr algn="l" defTabSz="457200" rtl="0" eaLnBrk="1" latinLnBrk="0" hangingPunct="1">
              <a:spcBef>
                <a:spcPct val="0"/>
              </a:spcBef>
              <a:buNone/>
              <a:defRPr lang="en-US" sz="2200" kern="1200" baseline="0" dirty="0" smtClean="0">
                <a:solidFill>
                  <a:srgbClr val="F08700"/>
                </a:solidFill>
                <a:latin typeface="+mj-lt"/>
                <a:ea typeface="+mj-ea"/>
                <a:cs typeface="+mj-cs"/>
              </a:defRPr>
            </a:lvl1pPr>
          </a:lstStyle>
          <a:p>
            <a:pPr lvl="0"/>
            <a:r>
              <a:rPr lang="en-US" dirty="0" smtClean="0"/>
              <a:t>Subtitle Slide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_BULLETS_2ROWs">
    <p:spTree>
      <p:nvGrpSpPr>
        <p:cNvPr id="1" name=""/>
        <p:cNvGrpSpPr/>
        <p:nvPr/>
      </p:nvGrpSpPr>
      <p:grpSpPr>
        <a:xfrm>
          <a:off x="0" y="0"/>
          <a:ext cx="0" cy="0"/>
          <a:chOff x="0" y="0"/>
          <a:chExt cx="0" cy="0"/>
        </a:xfrm>
      </p:grpSpPr>
      <p:sp>
        <p:nvSpPr>
          <p:cNvPr id="7" name="Inhaltsplatzhalter 2"/>
          <p:cNvSpPr>
            <a:spLocks noGrp="1"/>
          </p:cNvSpPr>
          <p:nvPr>
            <p:ph idx="13" hasCustomPrompt="1"/>
          </p:nvPr>
        </p:nvSpPr>
        <p:spPr>
          <a:xfrm>
            <a:off x="4752000" y="1715388"/>
            <a:ext cx="3960000" cy="4410000"/>
          </a:xfrm>
        </p:spPr>
        <p:txBody>
          <a:bodyPr/>
          <a:lstStyle>
            <a:lvl1pPr>
              <a:buClr>
                <a:srgbClr val="F08700"/>
              </a:buClr>
              <a:defRPr/>
            </a:lvl1pPr>
          </a:lstStyle>
          <a:p>
            <a:pPr lvl="0"/>
            <a:r>
              <a:rPr lang="de-DE" dirty="0" smtClean="0"/>
              <a:t>Stichpunkt (</a:t>
            </a:r>
            <a:r>
              <a:rPr lang="de-DE" dirty="0" err="1" smtClean="0"/>
              <a:t>Tahoma</a:t>
            </a:r>
            <a:r>
              <a:rPr lang="de-DE" dirty="0" smtClean="0"/>
              <a:t> Regular, 16pt)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2"/>
          <p:cNvSpPr>
            <a:spLocks noGrp="1"/>
          </p:cNvSpPr>
          <p:nvPr>
            <p:ph idx="14" hasCustomPrompt="1"/>
          </p:nvPr>
        </p:nvSpPr>
        <p:spPr>
          <a:xfrm>
            <a:off x="432000" y="1715388"/>
            <a:ext cx="3960000" cy="4410000"/>
          </a:xfrm>
        </p:spPr>
        <p:txBody>
          <a:bodyPr/>
          <a:lstStyle>
            <a:lvl1pPr>
              <a:buClr>
                <a:srgbClr val="F08700"/>
              </a:buClr>
              <a:defRPr>
                <a:solidFill>
                  <a:schemeClr val="tx1"/>
                </a:solidFill>
              </a:defRPr>
            </a:lvl1pPr>
            <a:lvl4pPr>
              <a:buFont typeface="Symbol" pitchFamily="18" charset="2"/>
              <a:buChar char="-"/>
              <a:defRPr/>
            </a:lvl4pPr>
            <a:lvl5pPr>
              <a:defRPr/>
            </a:lvl5pPr>
          </a:lstStyle>
          <a:p>
            <a:pPr lvl="0"/>
            <a:r>
              <a:rPr lang="de-DE" dirty="0" smtClean="0"/>
              <a:t>Stichpunkt (</a:t>
            </a:r>
            <a:r>
              <a:rPr lang="de-DE" dirty="0" err="1" smtClean="0"/>
              <a:t>Tahoma</a:t>
            </a:r>
            <a:r>
              <a:rPr lang="de-DE" dirty="0" smtClean="0"/>
              <a:t> Regular, 16pt)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itel 1"/>
          <p:cNvSpPr>
            <a:spLocks noGrp="1"/>
          </p:cNvSpPr>
          <p:nvPr>
            <p:ph type="title" hasCustomPrompt="1"/>
          </p:nvPr>
        </p:nvSpPr>
        <p:spPr>
          <a:xfrm>
            <a:off x="432000" y="720000"/>
            <a:ext cx="8280000" cy="365850"/>
          </a:xfrm>
        </p:spPr>
        <p:txBody>
          <a:bodyPr/>
          <a:lstStyle>
            <a:lvl1pPr>
              <a:defRPr baseline="0">
                <a:solidFill>
                  <a:srgbClr val="333333"/>
                </a:solidFill>
              </a:defRPr>
            </a:lvl1pPr>
          </a:lstStyle>
          <a:p>
            <a:r>
              <a:rPr lang="de-DE" dirty="0" smtClean="0"/>
              <a:t>Slide Headline   ̶  </a:t>
            </a:r>
            <a:r>
              <a:rPr lang="de-DE" dirty="0" err="1" smtClean="0"/>
              <a:t>Tahoma</a:t>
            </a:r>
            <a:r>
              <a:rPr lang="de-DE" dirty="0" smtClean="0"/>
              <a:t> Regular 22pt</a:t>
            </a:r>
            <a:endParaRPr lang="de-DE" dirty="0"/>
          </a:p>
        </p:txBody>
      </p:sp>
      <p:sp>
        <p:nvSpPr>
          <p:cNvPr id="11" name="Textplatzhalter 10"/>
          <p:cNvSpPr>
            <a:spLocks noGrp="1"/>
          </p:cNvSpPr>
          <p:nvPr>
            <p:ph type="body" sz="quarter" idx="15" hasCustomPrompt="1"/>
          </p:nvPr>
        </p:nvSpPr>
        <p:spPr>
          <a:xfrm>
            <a:off x="431800" y="1085850"/>
            <a:ext cx="8280400" cy="390525"/>
          </a:xfrm>
        </p:spPr>
        <p:txBody>
          <a:bodyPr/>
          <a:lstStyle>
            <a:lvl1pPr algn="l" defTabSz="457200" rtl="0" eaLnBrk="1" latinLnBrk="0" hangingPunct="1">
              <a:spcBef>
                <a:spcPct val="0"/>
              </a:spcBef>
              <a:buNone/>
              <a:defRPr lang="en-US" sz="2200" kern="1200" baseline="0" dirty="0" smtClean="0">
                <a:solidFill>
                  <a:srgbClr val="F08700"/>
                </a:solidFill>
                <a:latin typeface="+mj-lt"/>
                <a:ea typeface="+mj-ea"/>
                <a:cs typeface="+mj-cs"/>
              </a:defRPr>
            </a:lvl1pPr>
          </a:lstStyle>
          <a:p>
            <a:pPr lvl="0"/>
            <a:r>
              <a:rPr lang="en-US" dirty="0" smtClean="0"/>
              <a:t>Subtitle Slide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_CONTENT_2ROWS">
    <p:spTree>
      <p:nvGrpSpPr>
        <p:cNvPr id="1" name=""/>
        <p:cNvGrpSpPr/>
        <p:nvPr/>
      </p:nvGrpSpPr>
      <p:grpSpPr>
        <a:xfrm>
          <a:off x="0" y="0"/>
          <a:ext cx="0" cy="0"/>
          <a:chOff x="0" y="0"/>
          <a:chExt cx="0" cy="0"/>
        </a:xfrm>
      </p:grpSpPr>
      <p:sp>
        <p:nvSpPr>
          <p:cNvPr id="3" name="Inhaltsplatzhalter 2"/>
          <p:cNvSpPr>
            <a:spLocks noGrp="1"/>
          </p:cNvSpPr>
          <p:nvPr>
            <p:ph idx="14" hasCustomPrompt="1"/>
          </p:nvPr>
        </p:nvSpPr>
        <p:spPr>
          <a:xfrm>
            <a:off x="432000" y="1715388"/>
            <a:ext cx="3960000" cy="4410000"/>
          </a:xfrm>
        </p:spPr>
        <p:txBody>
          <a:bodyPr/>
          <a:lstStyle>
            <a:lvl1pPr indent="0" algn="l">
              <a:buFont typeface="Arial" pitchFamily="34" charset="0"/>
              <a:buChar char="•"/>
              <a:defRPr lang="de-AT" b="0" i="0" smtClean="0"/>
            </a:lvl1pPr>
            <a:lvl2pPr marL="0" indent="0">
              <a:buFontTx/>
              <a:buNone/>
              <a:defRPr/>
            </a:lvl2pPr>
            <a:lvl3pPr>
              <a:buFont typeface="Arial" pitchFamily="34" charset="0"/>
              <a:buChar char="•"/>
              <a:defRPr/>
            </a:lvl3pPr>
            <a:lvl4pPr>
              <a:buFont typeface="Arial" pitchFamily="34" charset="0"/>
              <a:buNone/>
              <a:defRPr/>
            </a:lvl4pPr>
            <a:lvl5pPr>
              <a:buNone/>
              <a:defRPr/>
            </a:lvl5pPr>
          </a:lstStyle>
          <a:p>
            <a:pPr lvl="1"/>
            <a:r>
              <a:rPr lang="de-DE" dirty="0" smtClean="0"/>
              <a:t>Subheadline</a:t>
            </a:r>
          </a:p>
          <a:p>
            <a:pPr lvl="1"/>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consectetuer</a:t>
            </a:r>
            <a:r>
              <a:rPr lang="de-DE" dirty="0" smtClean="0"/>
              <a:t> </a:t>
            </a:r>
            <a:r>
              <a:rPr lang="de-DE" dirty="0" err="1" smtClean="0"/>
              <a:t>adipiscing</a:t>
            </a:r>
            <a:r>
              <a:rPr lang="de-DE" dirty="0" smtClean="0"/>
              <a:t> </a:t>
            </a:r>
            <a:r>
              <a:rPr lang="de-DE" dirty="0" err="1" smtClean="0"/>
              <a:t>elit</a:t>
            </a:r>
            <a:r>
              <a:rPr lang="de-DE" dirty="0" smtClean="0"/>
              <a:t>, </a:t>
            </a:r>
            <a:r>
              <a:rPr lang="de-DE" dirty="0" err="1" smtClean="0"/>
              <a:t>sed</a:t>
            </a:r>
            <a:r>
              <a:rPr lang="de-DE" dirty="0" smtClean="0"/>
              <a:t> </a:t>
            </a:r>
            <a:r>
              <a:rPr lang="de-DE" dirty="0" err="1" smtClean="0"/>
              <a:t>diam</a:t>
            </a:r>
            <a:r>
              <a:rPr lang="de-DE" dirty="0" smtClean="0"/>
              <a:t> </a:t>
            </a:r>
            <a:r>
              <a:rPr lang="de-DE" dirty="0" err="1" smtClean="0"/>
              <a:t>nonummy</a:t>
            </a:r>
            <a:r>
              <a:rPr lang="de-DE" dirty="0" smtClean="0"/>
              <a:t> </a:t>
            </a:r>
            <a:r>
              <a:rPr lang="de-DE" dirty="0" err="1" smtClean="0"/>
              <a:t>nibh</a:t>
            </a:r>
            <a:r>
              <a:rPr lang="de-DE" dirty="0" smtClean="0"/>
              <a:t> </a:t>
            </a:r>
            <a:r>
              <a:rPr lang="de-DE" dirty="0" err="1" smtClean="0"/>
              <a:t>euismod</a:t>
            </a:r>
            <a:r>
              <a:rPr lang="de-DE" dirty="0" smtClean="0"/>
              <a:t> </a:t>
            </a:r>
            <a:r>
              <a:rPr lang="de-DE" dirty="0" err="1" smtClean="0"/>
              <a:t>tincidunt</a:t>
            </a:r>
            <a:r>
              <a:rPr lang="de-DE" dirty="0" smtClean="0"/>
              <a:t> </a:t>
            </a:r>
            <a:r>
              <a:rPr lang="de-DE" dirty="0" err="1" smtClean="0"/>
              <a:t>ut</a:t>
            </a:r>
            <a:r>
              <a:rPr lang="de-DE" dirty="0" smtClean="0"/>
              <a:t> </a:t>
            </a:r>
            <a:r>
              <a:rPr lang="de-DE" dirty="0" err="1" smtClean="0"/>
              <a:t>laoreet</a:t>
            </a:r>
            <a:r>
              <a:rPr lang="de-DE" dirty="0" smtClean="0"/>
              <a:t> </a:t>
            </a:r>
            <a:r>
              <a:rPr lang="de-DE" dirty="0" err="1" smtClean="0"/>
              <a:t>dolore</a:t>
            </a:r>
            <a:r>
              <a:rPr lang="de-DE" dirty="0" smtClean="0"/>
              <a:t> magna </a:t>
            </a:r>
            <a:r>
              <a:rPr lang="de-DE" dirty="0" err="1" smtClean="0"/>
              <a:t>aliquam</a:t>
            </a:r>
            <a:r>
              <a:rPr lang="de-DE" dirty="0" smtClean="0"/>
              <a:t> </a:t>
            </a:r>
            <a:r>
              <a:rPr lang="de-DE" dirty="0" err="1" smtClean="0"/>
              <a:t>erat</a:t>
            </a:r>
            <a:r>
              <a:rPr lang="de-DE" dirty="0" smtClean="0"/>
              <a:t> </a:t>
            </a:r>
            <a:r>
              <a:rPr lang="de-DE" dirty="0" err="1" smtClean="0"/>
              <a:t>volutpat</a:t>
            </a:r>
            <a:r>
              <a:rPr lang="de-DE" dirty="0" smtClean="0"/>
              <a:t>. </a:t>
            </a:r>
            <a:r>
              <a:rPr lang="de-DE" dirty="0" err="1" smtClean="0"/>
              <a:t>Ut</a:t>
            </a:r>
            <a:r>
              <a:rPr lang="de-DE" dirty="0" smtClean="0"/>
              <a:t> </a:t>
            </a:r>
            <a:r>
              <a:rPr lang="de-DE" dirty="0" err="1" smtClean="0"/>
              <a:t>wisi</a:t>
            </a:r>
            <a:r>
              <a:rPr lang="de-DE" dirty="0" smtClean="0"/>
              <a:t> </a:t>
            </a:r>
            <a:r>
              <a:rPr lang="de-DE" dirty="0" err="1" smtClean="0"/>
              <a:t>enim</a:t>
            </a:r>
            <a:r>
              <a:rPr lang="de-DE" dirty="0" smtClean="0"/>
              <a:t> ad minim </a:t>
            </a:r>
            <a:r>
              <a:rPr lang="de-DE" dirty="0" err="1" smtClean="0"/>
              <a:t>veniam</a:t>
            </a:r>
            <a:r>
              <a:rPr lang="de-DE" dirty="0" smtClean="0"/>
              <a:t>, </a:t>
            </a:r>
            <a:r>
              <a:rPr lang="de-DE" dirty="0" err="1" smtClean="0"/>
              <a:t>quis</a:t>
            </a:r>
            <a:r>
              <a:rPr lang="de-DE" dirty="0" smtClean="0"/>
              <a:t> </a:t>
            </a:r>
            <a:r>
              <a:rPr lang="de-DE" dirty="0" err="1" smtClean="0"/>
              <a:t>nostrud</a:t>
            </a:r>
            <a:r>
              <a:rPr lang="de-DE" dirty="0" smtClean="0"/>
              <a:t> </a:t>
            </a:r>
            <a:r>
              <a:rPr lang="de-DE" dirty="0" err="1" smtClean="0"/>
              <a:t>exerci</a:t>
            </a:r>
            <a:r>
              <a:rPr lang="de-DE" dirty="0" smtClean="0"/>
              <a:t> </a:t>
            </a:r>
            <a:r>
              <a:rPr lang="de-DE" dirty="0" err="1" smtClean="0"/>
              <a:t>tation</a:t>
            </a:r>
            <a:r>
              <a:rPr lang="de-DE" dirty="0" smtClean="0"/>
              <a:t> </a:t>
            </a:r>
            <a:r>
              <a:rPr lang="de-DE" dirty="0" err="1" smtClean="0"/>
              <a:t>ullamcorper</a:t>
            </a:r>
            <a:r>
              <a:rPr lang="de-DE" dirty="0" smtClean="0"/>
              <a:t> </a:t>
            </a:r>
            <a:r>
              <a:rPr lang="de-DE" dirty="0" err="1" smtClean="0"/>
              <a:t>suscipit</a:t>
            </a:r>
            <a:r>
              <a:rPr lang="de-DE" dirty="0" smtClean="0"/>
              <a:t> </a:t>
            </a:r>
            <a:r>
              <a:rPr lang="de-DE" dirty="0" err="1" smtClean="0"/>
              <a:t>lobortis</a:t>
            </a:r>
            <a:r>
              <a:rPr lang="de-DE" dirty="0" smtClean="0"/>
              <a:t> </a:t>
            </a:r>
            <a:r>
              <a:rPr lang="de-DE" dirty="0" err="1" smtClean="0"/>
              <a:t>nisl</a:t>
            </a:r>
            <a:r>
              <a:rPr lang="de-DE" dirty="0" smtClean="0"/>
              <a:t> </a:t>
            </a:r>
            <a:r>
              <a:rPr lang="de-DE" dirty="0" err="1" smtClean="0"/>
              <a:t>ut</a:t>
            </a:r>
            <a:r>
              <a:rPr lang="de-DE" dirty="0" smtClean="0"/>
              <a:t> </a:t>
            </a:r>
            <a:r>
              <a:rPr lang="de-DE" dirty="0" err="1" smtClean="0"/>
              <a:t>aliquip</a:t>
            </a:r>
            <a:r>
              <a:rPr lang="de-DE" dirty="0" smtClean="0"/>
              <a:t> ex </a:t>
            </a:r>
            <a:r>
              <a:rPr lang="de-DE" dirty="0" err="1" smtClean="0"/>
              <a:t>ea</a:t>
            </a:r>
            <a:r>
              <a:rPr lang="de-DE" dirty="0" smtClean="0"/>
              <a:t> commodo </a:t>
            </a:r>
            <a:r>
              <a:rPr lang="de-DE" dirty="0" err="1" smtClean="0"/>
              <a:t>consequat</a:t>
            </a:r>
            <a:r>
              <a:rPr lang="de-DE" dirty="0" smtClean="0"/>
              <a:t>. Duis </a:t>
            </a:r>
            <a:r>
              <a:rPr lang="de-DE" dirty="0" err="1" smtClean="0"/>
              <a:t>autem</a:t>
            </a:r>
            <a:r>
              <a:rPr lang="de-DE" dirty="0" smtClean="0"/>
              <a:t> </a:t>
            </a:r>
            <a:r>
              <a:rPr lang="de-DE" dirty="0" err="1" smtClean="0"/>
              <a:t>vel</a:t>
            </a:r>
            <a:r>
              <a:rPr lang="de-DE" dirty="0" smtClean="0"/>
              <a:t> </a:t>
            </a:r>
            <a:r>
              <a:rPr lang="de-DE" dirty="0" err="1" smtClean="0"/>
              <a:t>eum</a:t>
            </a:r>
            <a:r>
              <a:rPr lang="de-DE" dirty="0" smtClean="0"/>
              <a:t> </a:t>
            </a:r>
            <a:r>
              <a:rPr lang="de-DE" dirty="0" err="1" smtClean="0"/>
              <a:t>iriure</a:t>
            </a:r>
            <a:r>
              <a:rPr lang="de-DE" dirty="0" smtClean="0"/>
              <a:t> </a:t>
            </a:r>
            <a:r>
              <a:rPr lang="de-DE" dirty="0" err="1" smtClean="0"/>
              <a:t>dolor</a:t>
            </a:r>
            <a:r>
              <a:rPr lang="de-DE" dirty="0" smtClean="0"/>
              <a:t> in </a:t>
            </a:r>
            <a:r>
              <a:rPr lang="de-DE" dirty="0" err="1" smtClean="0"/>
              <a:t>hendrerit</a:t>
            </a:r>
            <a:r>
              <a:rPr lang="de-DE" dirty="0" smtClean="0"/>
              <a:t> in </a:t>
            </a:r>
            <a:r>
              <a:rPr lang="de-DE" dirty="0" err="1" smtClean="0"/>
              <a:t>vulputate</a:t>
            </a:r>
            <a:r>
              <a:rPr lang="de-DE" dirty="0" smtClean="0"/>
              <a:t> </a:t>
            </a:r>
            <a:r>
              <a:rPr lang="de-DE" dirty="0" err="1" smtClean="0"/>
              <a:t>velit</a:t>
            </a:r>
            <a:r>
              <a:rPr lang="de-DE" dirty="0" smtClean="0"/>
              <a:t> esse </a:t>
            </a:r>
            <a:r>
              <a:rPr lang="de-DE" dirty="0" err="1" smtClean="0"/>
              <a:t>molestie</a:t>
            </a:r>
            <a:r>
              <a:rPr lang="de-DE" dirty="0" smtClean="0"/>
              <a:t> </a:t>
            </a:r>
            <a:r>
              <a:rPr lang="de-DE" dirty="0" err="1" smtClean="0"/>
              <a:t>consequat</a:t>
            </a:r>
            <a:r>
              <a:rPr lang="de-DE" dirty="0" smtClean="0"/>
              <a:t>, </a:t>
            </a:r>
            <a:r>
              <a:rPr lang="de-DE" dirty="0" err="1" smtClean="0"/>
              <a:t>vel</a:t>
            </a:r>
            <a:r>
              <a:rPr lang="de-DE" dirty="0" smtClean="0"/>
              <a:t> </a:t>
            </a:r>
            <a:r>
              <a:rPr lang="de-DE" dirty="0" err="1" smtClean="0"/>
              <a:t>illum</a:t>
            </a:r>
            <a:r>
              <a:rPr lang="de-DE" dirty="0" smtClean="0"/>
              <a:t> </a:t>
            </a:r>
            <a:r>
              <a:rPr lang="de-DE" dirty="0" err="1" smtClean="0"/>
              <a:t>dolore</a:t>
            </a:r>
            <a:r>
              <a:rPr lang="de-DE" dirty="0" smtClean="0"/>
              <a:t> </a:t>
            </a:r>
            <a:r>
              <a:rPr lang="de-DE" dirty="0" err="1" smtClean="0"/>
              <a:t>eu</a:t>
            </a:r>
            <a:r>
              <a:rPr lang="de-DE" dirty="0" smtClean="0"/>
              <a:t> </a:t>
            </a:r>
            <a:r>
              <a:rPr lang="de-DE" dirty="0" err="1" smtClean="0"/>
              <a:t>feugiat</a:t>
            </a:r>
            <a:r>
              <a:rPr lang="de-DE" dirty="0" smtClean="0"/>
              <a:t> </a:t>
            </a:r>
            <a:r>
              <a:rPr lang="de-DE" dirty="0" err="1" smtClean="0"/>
              <a:t>nulla</a:t>
            </a:r>
            <a:r>
              <a:rPr lang="de-DE" dirty="0" smtClean="0"/>
              <a:t> </a:t>
            </a:r>
            <a:r>
              <a:rPr lang="de-DE" dirty="0" err="1" smtClean="0"/>
              <a:t>facilisis</a:t>
            </a:r>
            <a:r>
              <a:rPr lang="de-DE" dirty="0" smtClean="0"/>
              <a:t> </a:t>
            </a:r>
            <a:r>
              <a:rPr lang="de-DE" dirty="0" err="1" smtClean="0"/>
              <a:t>at</a:t>
            </a:r>
            <a:r>
              <a:rPr lang="de-DE" dirty="0" smtClean="0"/>
              <a:t> </a:t>
            </a:r>
            <a:r>
              <a:rPr lang="de-DE" dirty="0" err="1" smtClean="0"/>
              <a:t>vero</a:t>
            </a:r>
            <a:r>
              <a:rPr lang="de-DE" dirty="0" smtClean="0"/>
              <a:t> </a:t>
            </a:r>
            <a:r>
              <a:rPr lang="de-DE" dirty="0" err="1" smtClean="0"/>
              <a:t>eros</a:t>
            </a:r>
            <a:r>
              <a:rPr lang="de-DE" dirty="0" smtClean="0"/>
              <a:t> et </a:t>
            </a:r>
            <a:r>
              <a:rPr lang="de-DE" dirty="0" err="1" smtClean="0"/>
              <a:t>accumsan</a:t>
            </a:r>
            <a:r>
              <a:rPr lang="de-DE" dirty="0" smtClean="0"/>
              <a:t> et </a:t>
            </a:r>
            <a:r>
              <a:rPr lang="de-DE" dirty="0" err="1" smtClean="0"/>
              <a:t>iusto</a:t>
            </a:r>
            <a:r>
              <a:rPr lang="de-DE" dirty="0" smtClean="0"/>
              <a:t> </a:t>
            </a:r>
            <a:r>
              <a:rPr lang="de-DE" dirty="0" err="1" smtClean="0"/>
              <a:t>odio</a:t>
            </a:r>
            <a:r>
              <a:rPr lang="de-DE" dirty="0" smtClean="0"/>
              <a:t> </a:t>
            </a:r>
            <a:r>
              <a:rPr lang="de-DE" dirty="0" err="1" smtClean="0"/>
              <a:t>dignissim</a:t>
            </a:r>
            <a:r>
              <a:rPr lang="de-DE" dirty="0" smtClean="0"/>
              <a:t> </a:t>
            </a:r>
            <a:r>
              <a:rPr lang="de-DE" dirty="0" err="1" smtClean="0"/>
              <a:t>qui</a:t>
            </a:r>
            <a:r>
              <a:rPr lang="de-DE" dirty="0" smtClean="0"/>
              <a:t> </a:t>
            </a:r>
            <a:r>
              <a:rPr lang="de-DE" dirty="0" err="1" smtClean="0"/>
              <a:t>blandit</a:t>
            </a:r>
            <a:r>
              <a:rPr lang="de-DE" dirty="0" smtClean="0"/>
              <a:t> </a:t>
            </a:r>
            <a:r>
              <a:rPr lang="de-DE" dirty="0" err="1" smtClean="0"/>
              <a:t>praesent</a:t>
            </a:r>
            <a:r>
              <a:rPr lang="de-DE" dirty="0" smtClean="0"/>
              <a:t> </a:t>
            </a:r>
            <a:r>
              <a:rPr lang="de-DE" dirty="0" err="1" smtClean="0"/>
              <a:t>luptatum</a:t>
            </a:r>
            <a:r>
              <a:rPr lang="de-DE" dirty="0" smtClean="0"/>
              <a:t> </a:t>
            </a:r>
            <a:r>
              <a:rPr lang="de-DE" dirty="0" err="1" smtClean="0"/>
              <a:t>zzril</a:t>
            </a:r>
            <a:r>
              <a:rPr lang="de-DE" dirty="0" smtClean="0"/>
              <a:t> </a:t>
            </a:r>
            <a:r>
              <a:rPr lang="de-DE" dirty="0" err="1" smtClean="0"/>
              <a:t>delenit</a:t>
            </a:r>
            <a:r>
              <a:rPr lang="de-DE" dirty="0" smtClean="0"/>
              <a:t> </a:t>
            </a:r>
            <a:r>
              <a:rPr lang="de-DE" dirty="0" err="1" smtClean="0"/>
              <a:t>augue</a:t>
            </a:r>
            <a:r>
              <a:rPr lang="de-DE" dirty="0" smtClean="0"/>
              <a:t> </a:t>
            </a:r>
            <a:r>
              <a:rPr lang="de-DE" dirty="0" err="1" smtClean="0"/>
              <a:t>duis</a:t>
            </a:r>
            <a:r>
              <a:rPr lang="de-DE" dirty="0" smtClean="0"/>
              <a:t> </a:t>
            </a:r>
            <a:r>
              <a:rPr lang="de-DE" dirty="0" err="1" smtClean="0"/>
              <a:t>dolore</a:t>
            </a:r>
            <a:r>
              <a:rPr lang="de-DE" dirty="0" smtClean="0"/>
              <a:t> </a:t>
            </a:r>
            <a:r>
              <a:rPr lang="de-DE" dirty="0" err="1" smtClean="0"/>
              <a:t>te</a:t>
            </a:r>
            <a:r>
              <a:rPr lang="de-DE" dirty="0" smtClean="0"/>
              <a:t> </a:t>
            </a:r>
            <a:r>
              <a:rPr lang="de-DE" dirty="0" err="1" smtClean="0"/>
              <a:t>feugait</a:t>
            </a:r>
            <a:r>
              <a:rPr lang="de-DE" dirty="0" smtClean="0"/>
              <a:t> </a:t>
            </a:r>
            <a:r>
              <a:rPr lang="de-DE" dirty="0" err="1" smtClean="0"/>
              <a:t>nulla</a:t>
            </a:r>
            <a:r>
              <a:rPr lang="de-DE" dirty="0" smtClean="0"/>
              <a:t> </a:t>
            </a:r>
            <a:r>
              <a:rPr lang="de-DE" dirty="0" err="1" smtClean="0"/>
              <a:t>facilisi</a:t>
            </a:r>
            <a:r>
              <a:rPr lang="de-DE" dirty="0" smtClean="0"/>
              <a:t>. Nam </a:t>
            </a:r>
            <a:r>
              <a:rPr lang="de-DE" dirty="0" err="1" smtClean="0"/>
              <a:t>liber</a:t>
            </a:r>
            <a:r>
              <a:rPr lang="de-DE" dirty="0" smtClean="0"/>
              <a:t> </a:t>
            </a:r>
            <a:r>
              <a:rPr lang="de-DE" dirty="0" err="1" smtClean="0"/>
              <a:t>tempor</a:t>
            </a:r>
            <a:r>
              <a:rPr lang="de-DE" dirty="0" smtClean="0"/>
              <a:t> cum </a:t>
            </a:r>
            <a:r>
              <a:rPr lang="de-DE" dirty="0" err="1" smtClean="0"/>
              <a:t>soluta</a:t>
            </a:r>
            <a:r>
              <a:rPr lang="de-DE" dirty="0" smtClean="0"/>
              <a:t> </a:t>
            </a:r>
            <a:r>
              <a:rPr lang="de-DE" dirty="0" err="1" smtClean="0"/>
              <a:t>nobis</a:t>
            </a:r>
            <a:r>
              <a:rPr lang="de-DE" dirty="0" smtClean="0"/>
              <a:t> </a:t>
            </a:r>
            <a:r>
              <a:rPr lang="de-DE" dirty="0" err="1" smtClean="0"/>
              <a:t>eleifend</a:t>
            </a:r>
            <a:r>
              <a:rPr lang="de-DE" dirty="0" smtClean="0"/>
              <a:t> </a:t>
            </a:r>
            <a:r>
              <a:rPr lang="de-DE" dirty="0" err="1" smtClean="0"/>
              <a:t>option</a:t>
            </a:r>
            <a:r>
              <a:rPr lang="de-DE" dirty="0" smtClean="0"/>
              <a:t> </a:t>
            </a:r>
            <a:r>
              <a:rPr lang="de-DE" dirty="0" err="1" smtClean="0"/>
              <a:t>congue</a:t>
            </a:r>
            <a:r>
              <a:rPr lang="de-DE" dirty="0" smtClean="0"/>
              <a:t> </a:t>
            </a:r>
            <a:r>
              <a:rPr lang="de-DE" dirty="0" err="1" smtClean="0"/>
              <a:t>nihil</a:t>
            </a:r>
            <a:r>
              <a:rPr lang="de-DE" dirty="0" smtClean="0"/>
              <a:t> </a:t>
            </a:r>
            <a:r>
              <a:rPr lang="de-DE" dirty="0" err="1" smtClean="0"/>
              <a:t>imperdiet</a:t>
            </a:r>
            <a:r>
              <a:rPr lang="de-DE" dirty="0" smtClean="0"/>
              <a:t> </a:t>
            </a:r>
            <a:r>
              <a:rPr lang="de-DE" dirty="0" err="1" smtClean="0"/>
              <a:t>doming</a:t>
            </a:r>
            <a:r>
              <a:rPr lang="de-DE" dirty="0" smtClean="0"/>
              <a:t> </a:t>
            </a:r>
            <a:r>
              <a:rPr lang="de-DE" dirty="0" err="1" smtClean="0"/>
              <a:t>id</a:t>
            </a:r>
            <a:r>
              <a:rPr lang="de-DE" dirty="0" smtClean="0"/>
              <a:t> </a:t>
            </a:r>
            <a:r>
              <a:rPr lang="de-DE" dirty="0" err="1" smtClean="0"/>
              <a:t>quod</a:t>
            </a:r>
            <a:r>
              <a:rPr lang="de-DE" dirty="0" smtClean="0"/>
              <a:t> </a:t>
            </a:r>
            <a:r>
              <a:rPr lang="de-DE" dirty="0" err="1" smtClean="0"/>
              <a:t>mazim</a:t>
            </a:r>
            <a:r>
              <a:rPr lang="de-DE" dirty="0" smtClean="0"/>
              <a:t> </a:t>
            </a:r>
            <a:r>
              <a:rPr lang="de-DE" dirty="0" err="1" smtClean="0"/>
              <a:t>placerat</a:t>
            </a:r>
            <a:r>
              <a:rPr lang="de-DE" dirty="0" smtClean="0"/>
              <a:t> </a:t>
            </a:r>
            <a:r>
              <a:rPr lang="de-DE" dirty="0" err="1" smtClean="0"/>
              <a:t>facer</a:t>
            </a:r>
            <a:r>
              <a:rPr lang="de-DE" dirty="0" smtClean="0"/>
              <a:t> </a:t>
            </a:r>
            <a:r>
              <a:rPr lang="de-DE" dirty="0" err="1" smtClean="0"/>
              <a:t>possim</a:t>
            </a:r>
            <a:r>
              <a:rPr lang="de-DE" dirty="0" smtClean="0"/>
              <a:t> </a:t>
            </a:r>
            <a:r>
              <a:rPr lang="de-DE" dirty="0" err="1" smtClean="0"/>
              <a:t>assum</a:t>
            </a:r>
            <a:r>
              <a:rPr lang="de-DE" dirty="0" smtClean="0"/>
              <a:t>. </a:t>
            </a:r>
          </a:p>
          <a:p>
            <a:pPr lvl="0"/>
            <a:endParaRPr lang="de-DE" dirty="0"/>
          </a:p>
        </p:txBody>
      </p:sp>
      <p:sp>
        <p:nvSpPr>
          <p:cNvPr id="4" name="Textplatzhalter 8"/>
          <p:cNvSpPr>
            <a:spLocks noGrp="1"/>
          </p:cNvSpPr>
          <p:nvPr>
            <p:ph type="body" sz="quarter" idx="15" hasCustomPrompt="1"/>
          </p:nvPr>
        </p:nvSpPr>
        <p:spPr>
          <a:xfrm>
            <a:off x="4565650" y="1714500"/>
            <a:ext cx="4146550" cy="4411663"/>
          </a:xfrm>
        </p:spPr>
        <p:txBody>
          <a:bodyPr/>
          <a:lstStyle>
            <a:lvl1pPr>
              <a:buFontTx/>
              <a:buNone/>
              <a:defRPr/>
            </a:lvl1pPr>
            <a:lvl2pPr marL="0">
              <a:buFontTx/>
              <a:buNone/>
              <a:defRPr/>
            </a:lvl2pPr>
            <a:lvl3pPr>
              <a:buFontTx/>
              <a:buNone/>
              <a:defRPr/>
            </a:lvl3pPr>
            <a:lvl4pPr>
              <a:buFontTx/>
              <a:buNone/>
              <a:defRPr/>
            </a:lvl4pPr>
            <a:lvl5pPr>
              <a:buFontTx/>
              <a:buNone/>
              <a:defRPr/>
            </a:lvl5pPr>
          </a:lstStyle>
          <a:p>
            <a:pPr lvl="1"/>
            <a:r>
              <a:rPr lang="de-DE" dirty="0" smtClean="0"/>
              <a:t>Subheadline</a:t>
            </a:r>
          </a:p>
          <a:p>
            <a:pPr lvl="1"/>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consectetuer</a:t>
            </a:r>
            <a:r>
              <a:rPr lang="de-DE" dirty="0" smtClean="0"/>
              <a:t> </a:t>
            </a:r>
            <a:r>
              <a:rPr lang="de-DE" dirty="0" err="1" smtClean="0"/>
              <a:t>adipiscing</a:t>
            </a:r>
            <a:r>
              <a:rPr lang="de-DE" dirty="0" smtClean="0"/>
              <a:t> </a:t>
            </a:r>
            <a:r>
              <a:rPr lang="de-DE" dirty="0" err="1" smtClean="0"/>
              <a:t>elit</a:t>
            </a:r>
            <a:r>
              <a:rPr lang="de-DE" dirty="0" smtClean="0"/>
              <a:t>, </a:t>
            </a:r>
            <a:r>
              <a:rPr lang="de-DE" dirty="0" err="1" smtClean="0"/>
              <a:t>sed</a:t>
            </a:r>
            <a:r>
              <a:rPr lang="de-DE" dirty="0" smtClean="0"/>
              <a:t> </a:t>
            </a:r>
            <a:r>
              <a:rPr lang="de-DE" dirty="0" err="1" smtClean="0"/>
              <a:t>diam</a:t>
            </a:r>
            <a:r>
              <a:rPr lang="de-DE" dirty="0" smtClean="0"/>
              <a:t> </a:t>
            </a:r>
            <a:r>
              <a:rPr lang="de-DE" dirty="0" err="1" smtClean="0"/>
              <a:t>nonummy</a:t>
            </a:r>
            <a:r>
              <a:rPr lang="de-DE" dirty="0" smtClean="0"/>
              <a:t> </a:t>
            </a:r>
            <a:r>
              <a:rPr lang="de-DE" dirty="0" err="1" smtClean="0"/>
              <a:t>nibh</a:t>
            </a:r>
            <a:r>
              <a:rPr lang="de-DE" dirty="0" smtClean="0"/>
              <a:t> </a:t>
            </a:r>
            <a:r>
              <a:rPr lang="de-DE" dirty="0" err="1" smtClean="0"/>
              <a:t>euismod</a:t>
            </a:r>
            <a:r>
              <a:rPr lang="de-DE" dirty="0" smtClean="0"/>
              <a:t> </a:t>
            </a:r>
            <a:r>
              <a:rPr lang="de-DE" dirty="0" err="1" smtClean="0"/>
              <a:t>tincidunt</a:t>
            </a:r>
            <a:r>
              <a:rPr lang="de-DE" dirty="0" smtClean="0"/>
              <a:t> </a:t>
            </a:r>
            <a:r>
              <a:rPr lang="de-DE" dirty="0" err="1" smtClean="0"/>
              <a:t>ut</a:t>
            </a:r>
            <a:r>
              <a:rPr lang="de-DE" dirty="0" smtClean="0"/>
              <a:t> </a:t>
            </a:r>
            <a:r>
              <a:rPr lang="de-DE" dirty="0" err="1" smtClean="0"/>
              <a:t>laoreet</a:t>
            </a:r>
            <a:r>
              <a:rPr lang="de-DE" dirty="0" smtClean="0"/>
              <a:t> </a:t>
            </a:r>
            <a:r>
              <a:rPr lang="de-DE" dirty="0" err="1" smtClean="0"/>
              <a:t>dolore</a:t>
            </a:r>
            <a:r>
              <a:rPr lang="de-DE" dirty="0" smtClean="0"/>
              <a:t> magna </a:t>
            </a:r>
            <a:r>
              <a:rPr lang="de-DE" dirty="0" err="1" smtClean="0"/>
              <a:t>aliquam</a:t>
            </a:r>
            <a:r>
              <a:rPr lang="de-DE" dirty="0" smtClean="0"/>
              <a:t> </a:t>
            </a:r>
            <a:r>
              <a:rPr lang="de-DE" dirty="0" err="1" smtClean="0"/>
              <a:t>erat</a:t>
            </a:r>
            <a:r>
              <a:rPr lang="de-DE" dirty="0" smtClean="0"/>
              <a:t> </a:t>
            </a:r>
            <a:r>
              <a:rPr lang="de-DE" dirty="0" err="1" smtClean="0"/>
              <a:t>volutpat</a:t>
            </a:r>
            <a:r>
              <a:rPr lang="de-DE" dirty="0" smtClean="0"/>
              <a:t>. </a:t>
            </a:r>
            <a:r>
              <a:rPr lang="de-DE" dirty="0" err="1" smtClean="0"/>
              <a:t>Ut</a:t>
            </a:r>
            <a:r>
              <a:rPr lang="de-DE" dirty="0" smtClean="0"/>
              <a:t> </a:t>
            </a:r>
            <a:r>
              <a:rPr lang="de-DE" dirty="0" err="1" smtClean="0"/>
              <a:t>wisi</a:t>
            </a:r>
            <a:r>
              <a:rPr lang="de-DE" dirty="0" smtClean="0"/>
              <a:t> </a:t>
            </a:r>
            <a:r>
              <a:rPr lang="de-DE" dirty="0" err="1" smtClean="0"/>
              <a:t>enim</a:t>
            </a:r>
            <a:r>
              <a:rPr lang="de-DE" dirty="0" smtClean="0"/>
              <a:t> ad minim </a:t>
            </a:r>
            <a:r>
              <a:rPr lang="de-DE" dirty="0" err="1" smtClean="0"/>
              <a:t>veniam</a:t>
            </a:r>
            <a:r>
              <a:rPr lang="de-DE" dirty="0" smtClean="0"/>
              <a:t>, </a:t>
            </a:r>
            <a:r>
              <a:rPr lang="de-DE" dirty="0" err="1" smtClean="0"/>
              <a:t>quis</a:t>
            </a:r>
            <a:r>
              <a:rPr lang="de-DE" dirty="0" smtClean="0"/>
              <a:t> </a:t>
            </a:r>
            <a:r>
              <a:rPr lang="de-DE" dirty="0" err="1" smtClean="0"/>
              <a:t>nostrud</a:t>
            </a:r>
            <a:r>
              <a:rPr lang="de-DE" dirty="0" smtClean="0"/>
              <a:t> </a:t>
            </a:r>
            <a:r>
              <a:rPr lang="de-DE" dirty="0" err="1" smtClean="0"/>
              <a:t>exerci</a:t>
            </a:r>
            <a:r>
              <a:rPr lang="de-DE" dirty="0" smtClean="0"/>
              <a:t> </a:t>
            </a:r>
            <a:r>
              <a:rPr lang="de-DE" dirty="0" err="1" smtClean="0"/>
              <a:t>tation</a:t>
            </a:r>
            <a:r>
              <a:rPr lang="de-DE" dirty="0" smtClean="0"/>
              <a:t> </a:t>
            </a:r>
            <a:r>
              <a:rPr lang="de-DE" dirty="0" err="1" smtClean="0"/>
              <a:t>ullamcorper</a:t>
            </a:r>
            <a:r>
              <a:rPr lang="de-DE" dirty="0" smtClean="0"/>
              <a:t> </a:t>
            </a:r>
            <a:r>
              <a:rPr lang="de-DE" dirty="0" err="1" smtClean="0"/>
              <a:t>suscipit</a:t>
            </a:r>
            <a:r>
              <a:rPr lang="de-DE" dirty="0" smtClean="0"/>
              <a:t> </a:t>
            </a:r>
            <a:r>
              <a:rPr lang="de-DE" dirty="0" err="1" smtClean="0"/>
              <a:t>lobortis</a:t>
            </a:r>
            <a:r>
              <a:rPr lang="de-DE" dirty="0" smtClean="0"/>
              <a:t> </a:t>
            </a:r>
            <a:r>
              <a:rPr lang="de-DE" dirty="0" err="1" smtClean="0"/>
              <a:t>nisl</a:t>
            </a:r>
            <a:r>
              <a:rPr lang="de-DE" dirty="0" smtClean="0"/>
              <a:t> </a:t>
            </a:r>
            <a:r>
              <a:rPr lang="de-DE" dirty="0" err="1" smtClean="0"/>
              <a:t>ut</a:t>
            </a:r>
            <a:r>
              <a:rPr lang="de-DE" dirty="0" smtClean="0"/>
              <a:t> </a:t>
            </a:r>
            <a:r>
              <a:rPr lang="de-DE" dirty="0" err="1" smtClean="0"/>
              <a:t>aliquip</a:t>
            </a:r>
            <a:r>
              <a:rPr lang="de-DE" dirty="0" smtClean="0"/>
              <a:t> ex </a:t>
            </a:r>
            <a:r>
              <a:rPr lang="de-DE" dirty="0" err="1" smtClean="0"/>
              <a:t>ea</a:t>
            </a:r>
            <a:r>
              <a:rPr lang="de-DE" dirty="0" smtClean="0"/>
              <a:t> commodo </a:t>
            </a:r>
            <a:r>
              <a:rPr lang="de-DE" dirty="0" err="1" smtClean="0"/>
              <a:t>consequat</a:t>
            </a:r>
            <a:r>
              <a:rPr lang="de-DE" dirty="0" smtClean="0"/>
              <a:t>. Duis </a:t>
            </a:r>
            <a:r>
              <a:rPr lang="de-DE" dirty="0" err="1" smtClean="0"/>
              <a:t>autem</a:t>
            </a:r>
            <a:r>
              <a:rPr lang="de-DE" dirty="0" smtClean="0"/>
              <a:t> </a:t>
            </a:r>
            <a:r>
              <a:rPr lang="de-DE" dirty="0" err="1" smtClean="0"/>
              <a:t>vel</a:t>
            </a:r>
            <a:r>
              <a:rPr lang="de-DE" dirty="0" smtClean="0"/>
              <a:t> </a:t>
            </a:r>
            <a:r>
              <a:rPr lang="de-DE" dirty="0" err="1" smtClean="0"/>
              <a:t>eum</a:t>
            </a:r>
            <a:r>
              <a:rPr lang="de-DE" dirty="0" smtClean="0"/>
              <a:t> </a:t>
            </a:r>
            <a:r>
              <a:rPr lang="de-DE" dirty="0" err="1" smtClean="0"/>
              <a:t>iriure</a:t>
            </a:r>
            <a:r>
              <a:rPr lang="de-DE" dirty="0" smtClean="0"/>
              <a:t> </a:t>
            </a:r>
            <a:r>
              <a:rPr lang="de-DE" dirty="0" err="1" smtClean="0"/>
              <a:t>dolor</a:t>
            </a:r>
            <a:r>
              <a:rPr lang="de-DE" dirty="0" smtClean="0"/>
              <a:t> in </a:t>
            </a:r>
            <a:r>
              <a:rPr lang="de-DE" dirty="0" err="1" smtClean="0"/>
              <a:t>hendrerit</a:t>
            </a:r>
            <a:r>
              <a:rPr lang="de-DE" dirty="0" smtClean="0"/>
              <a:t> in </a:t>
            </a:r>
            <a:r>
              <a:rPr lang="de-DE" dirty="0" err="1" smtClean="0"/>
              <a:t>vulputate</a:t>
            </a:r>
            <a:r>
              <a:rPr lang="de-DE" dirty="0" smtClean="0"/>
              <a:t> </a:t>
            </a:r>
            <a:r>
              <a:rPr lang="de-DE" dirty="0" err="1" smtClean="0"/>
              <a:t>velit</a:t>
            </a:r>
            <a:r>
              <a:rPr lang="de-DE" dirty="0" smtClean="0"/>
              <a:t> esse </a:t>
            </a:r>
            <a:r>
              <a:rPr lang="de-DE" dirty="0" err="1" smtClean="0"/>
              <a:t>molestie</a:t>
            </a:r>
            <a:r>
              <a:rPr lang="de-DE" dirty="0" smtClean="0"/>
              <a:t> </a:t>
            </a:r>
            <a:r>
              <a:rPr lang="de-DE" dirty="0" err="1" smtClean="0"/>
              <a:t>consequat</a:t>
            </a:r>
            <a:r>
              <a:rPr lang="de-DE" dirty="0" smtClean="0"/>
              <a:t>, </a:t>
            </a:r>
            <a:r>
              <a:rPr lang="de-DE" dirty="0" err="1" smtClean="0"/>
              <a:t>vel</a:t>
            </a:r>
            <a:r>
              <a:rPr lang="de-DE" dirty="0" smtClean="0"/>
              <a:t> </a:t>
            </a:r>
            <a:r>
              <a:rPr lang="de-DE" dirty="0" err="1" smtClean="0"/>
              <a:t>illum</a:t>
            </a:r>
            <a:r>
              <a:rPr lang="de-DE" dirty="0" smtClean="0"/>
              <a:t> </a:t>
            </a:r>
            <a:r>
              <a:rPr lang="de-DE" dirty="0" err="1" smtClean="0"/>
              <a:t>dolore</a:t>
            </a:r>
            <a:r>
              <a:rPr lang="de-DE" dirty="0" smtClean="0"/>
              <a:t> </a:t>
            </a:r>
            <a:r>
              <a:rPr lang="de-DE" dirty="0" err="1" smtClean="0"/>
              <a:t>eu</a:t>
            </a:r>
            <a:r>
              <a:rPr lang="de-DE" dirty="0" smtClean="0"/>
              <a:t> </a:t>
            </a:r>
            <a:r>
              <a:rPr lang="de-DE" dirty="0" err="1" smtClean="0"/>
              <a:t>feugiat</a:t>
            </a:r>
            <a:r>
              <a:rPr lang="de-DE" dirty="0" smtClean="0"/>
              <a:t> </a:t>
            </a:r>
            <a:r>
              <a:rPr lang="de-DE" dirty="0" err="1" smtClean="0"/>
              <a:t>nulla</a:t>
            </a:r>
            <a:r>
              <a:rPr lang="de-DE" dirty="0" smtClean="0"/>
              <a:t> </a:t>
            </a:r>
            <a:r>
              <a:rPr lang="de-DE" dirty="0" err="1" smtClean="0"/>
              <a:t>facilisis</a:t>
            </a:r>
            <a:r>
              <a:rPr lang="de-DE" dirty="0" smtClean="0"/>
              <a:t> </a:t>
            </a:r>
            <a:r>
              <a:rPr lang="de-DE" dirty="0" err="1" smtClean="0"/>
              <a:t>at</a:t>
            </a:r>
            <a:r>
              <a:rPr lang="de-DE" dirty="0" smtClean="0"/>
              <a:t> </a:t>
            </a:r>
            <a:r>
              <a:rPr lang="de-DE" dirty="0" err="1" smtClean="0"/>
              <a:t>vero</a:t>
            </a:r>
            <a:r>
              <a:rPr lang="de-DE" dirty="0" smtClean="0"/>
              <a:t> </a:t>
            </a:r>
            <a:r>
              <a:rPr lang="de-DE" dirty="0" err="1" smtClean="0"/>
              <a:t>eros</a:t>
            </a:r>
            <a:r>
              <a:rPr lang="de-DE" dirty="0" smtClean="0"/>
              <a:t> et </a:t>
            </a:r>
            <a:r>
              <a:rPr lang="de-DE" dirty="0" err="1" smtClean="0"/>
              <a:t>accumsan</a:t>
            </a:r>
            <a:r>
              <a:rPr lang="de-DE" dirty="0" smtClean="0"/>
              <a:t> et </a:t>
            </a:r>
            <a:r>
              <a:rPr lang="de-DE" dirty="0" err="1" smtClean="0"/>
              <a:t>iusto</a:t>
            </a:r>
            <a:r>
              <a:rPr lang="de-DE" dirty="0" smtClean="0"/>
              <a:t> </a:t>
            </a:r>
            <a:r>
              <a:rPr lang="de-DE" dirty="0" err="1" smtClean="0"/>
              <a:t>odio</a:t>
            </a:r>
            <a:r>
              <a:rPr lang="de-DE" dirty="0" smtClean="0"/>
              <a:t> </a:t>
            </a:r>
            <a:r>
              <a:rPr lang="de-DE" dirty="0" err="1" smtClean="0"/>
              <a:t>dignissim</a:t>
            </a:r>
            <a:r>
              <a:rPr lang="de-DE" dirty="0" smtClean="0"/>
              <a:t> </a:t>
            </a:r>
            <a:r>
              <a:rPr lang="de-DE" dirty="0" err="1" smtClean="0"/>
              <a:t>qui</a:t>
            </a:r>
            <a:r>
              <a:rPr lang="de-DE" dirty="0" smtClean="0"/>
              <a:t> </a:t>
            </a:r>
            <a:r>
              <a:rPr lang="de-DE" dirty="0" err="1" smtClean="0"/>
              <a:t>blandit</a:t>
            </a:r>
            <a:r>
              <a:rPr lang="de-DE" dirty="0" smtClean="0"/>
              <a:t> </a:t>
            </a:r>
            <a:r>
              <a:rPr lang="de-DE" dirty="0" err="1" smtClean="0"/>
              <a:t>praesent</a:t>
            </a:r>
            <a:r>
              <a:rPr lang="de-DE" dirty="0" smtClean="0"/>
              <a:t> </a:t>
            </a:r>
            <a:r>
              <a:rPr lang="de-DE" dirty="0" err="1" smtClean="0"/>
              <a:t>luptatum</a:t>
            </a:r>
            <a:r>
              <a:rPr lang="de-DE" dirty="0" smtClean="0"/>
              <a:t> </a:t>
            </a:r>
            <a:r>
              <a:rPr lang="de-DE" dirty="0" err="1" smtClean="0"/>
              <a:t>zzril</a:t>
            </a:r>
            <a:r>
              <a:rPr lang="de-DE" dirty="0" smtClean="0"/>
              <a:t> </a:t>
            </a:r>
            <a:r>
              <a:rPr lang="de-DE" dirty="0" err="1" smtClean="0"/>
              <a:t>delenit</a:t>
            </a:r>
            <a:r>
              <a:rPr lang="de-DE" dirty="0" smtClean="0"/>
              <a:t> </a:t>
            </a:r>
            <a:r>
              <a:rPr lang="de-DE" dirty="0" err="1" smtClean="0"/>
              <a:t>augue</a:t>
            </a:r>
            <a:r>
              <a:rPr lang="de-DE" dirty="0" smtClean="0"/>
              <a:t> </a:t>
            </a:r>
            <a:r>
              <a:rPr lang="de-DE" dirty="0" err="1" smtClean="0"/>
              <a:t>duis</a:t>
            </a:r>
            <a:r>
              <a:rPr lang="de-DE" dirty="0" smtClean="0"/>
              <a:t> </a:t>
            </a:r>
            <a:r>
              <a:rPr lang="de-DE" dirty="0" err="1" smtClean="0"/>
              <a:t>dolore</a:t>
            </a:r>
            <a:r>
              <a:rPr lang="de-DE" dirty="0" smtClean="0"/>
              <a:t> </a:t>
            </a:r>
            <a:r>
              <a:rPr lang="de-DE" dirty="0" err="1" smtClean="0"/>
              <a:t>te</a:t>
            </a:r>
            <a:r>
              <a:rPr lang="de-DE" dirty="0" smtClean="0"/>
              <a:t> </a:t>
            </a:r>
            <a:r>
              <a:rPr lang="de-DE" dirty="0" err="1" smtClean="0"/>
              <a:t>feugait</a:t>
            </a:r>
            <a:r>
              <a:rPr lang="de-DE" dirty="0" smtClean="0"/>
              <a:t> </a:t>
            </a:r>
            <a:r>
              <a:rPr lang="de-DE" dirty="0" err="1" smtClean="0"/>
              <a:t>nulla</a:t>
            </a:r>
            <a:r>
              <a:rPr lang="de-DE" dirty="0" smtClean="0"/>
              <a:t> </a:t>
            </a:r>
            <a:r>
              <a:rPr lang="de-DE" dirty="0" err="1" smtClean="0"/>
              <a:t>facilisi</a:t>
            </a:r>
            <a:r>
              <a:rPr lang="de-DE" dirty="0" smtClean="0"/>
              <a:t>. Nam </a:t>
            </a:r>
            <a:r>
              <a:rPr lang="de-DE" dirty="0" err="1" smtClean="0"/>
              <a:t>liber</a:t>
            </a:r>
            <a:r>
              <a:rPr lang="de-DE" dirty="0" smtClean="0"/>
              <a:t> </a:t>
            </a:r>
            <a:r>
              <a:rPr lang="de-DE" dirty="0" err="1" smtClean="0"/>
              <a:t>tempor</a:t>
            </a:r>
            <a:r>
              <a:rPr lang="de-DE" dirty="0" smtClean="0"/>
              <a:t> cum </a:t>
            </a:r>
            <a:r>
              <a:rPr lang="de-DE" dirty="0" err="1" smtClean="0"/>
              <a:t>soluta</a:t>
            </a:r>
            <a:r>
              <a:rPr lang="de-DE" dirty="0" smtClean="0"/>
              <a:t> </a:t>
            </a:r>
            <a:r>
              <a:rPr lang="de-DE" dirty="0" err="1" smtClean="0"/>
              <a:t>nobis</a:t>
            </a:r>
            <a:r>
              <a:rPr lang="de-DE" dirty="0" smtClean="0"/>
              <a:t> </a:t>
            </a:r>
            <a:r>
              <a:rPr lang="de-DE" dirty="0" err="1" smtClean="0"/>
              <a:t>eleifend</a:t>
            </a:r>
            <a:r>
              <a:rPr lang="de-DE" dirty="0" smtClean="0"/>
              <a:t> </a:t>
            </a:r>
            <a:r>
              <a:rPr lang="de-DE" dirty="0" err="1" smtClean="0"/>
              <a:t>option</a:t>
            </a:r>
            <a:r>
              <a:rPr lang="de-DE" dirty="0" smtClean="0"/>
              <a:t> </a:t>
            </a:r>
            <a:r>
              <a:rPr lang="de-DE" dirty="0" err="1" smtClean="0"/>
              <a:t>congue</a:t>
            </a:r>
            <a:r>
              <a:rPr lang="de-DE" dirty="0" smtClean="0"/>
              <a:t> </a:t>
            </a:r>
            <a:r>
              <a:rPr lang="de-DE" dirty="0" err="1" smtClean="0"/>
              <a:t>nihil</a:t>
            </a:r>
            <a:r>
              <a:rPr lang="de-DE" dirty="0" smtClean="0"/>
              <a:t> </a:t>
            </a:r>
            <a:r>
              <a:rPr lang="de-DE" dirty="0" err="1" smtClean="0"/>
              <a:t>imperdiet</a:t>
            </a:r>
            <a:r>
              <a:rPr lang="de-DE" dirty="0" smtClean="0"/>
              <a:t> </a:t>
            </a:r>
            <a:r>
              <a:rPr lang="de-DE" dirty="0" err="1" smtClean="0"/>
              <a:t>doming</a:t>
            </a:r>
            <a:r>
              <a:rPr lang="de-DE" dirty="0" smtClean="0"/>
              <a:t> </a:t>
            </a:r>
            <a:r>
              <a:rPr lang="de-DE" dirty="0" err="1" smtClean="0"/>
              <a:t>id</a:t>
            </a:r>
            <a:r>
              <a:rPr lang="de-DE" dirty="0" smtClean="0"/>
              <a:t> </a:t>
            </a:r>
            <a:r>
              <a:rPr lang="de-DE" dirty="0" err="1" smtClean="0"/>
              <a:t>quod</a:t>
            </a:r>
            <a:r>
              <a:rPr lang="de-DE" dirty="0" smtClean="0"/>
              <a:t> </a:t>
            </a:r>
            <a:r>
              <a:rPr lang="de-DE" dirty="0" err="1" smtClean="0"/>
              <a:t>mazim</a:t>
            </a:r>
            <a:r>
              <a:rPr lang="de-DE" dirty="0" smtClean="0"/>
              <a:t> </a:t>
            </a:r>
            <a:r>
              <a:rPr lang="de-DE" dirty="0" err="1" smtClean="0"/>
              <a:t>placerat</a:t>
            </a:r>
            <a:r>
              <a:rPr lang="de-DE" dirty="0" smtClean="0"/>
              <a:t> </a:t>
            </a:r>
            <a:r>
              <a:rPr lang="de-DE" dirty="0" err="1" smtClean="0"/>
              <a:t>facer</a:t>
            </a:r>
            <a:r>
              <a:rPr lang="de-DE" dirty="0" smtClean="0"/>
              <a:t> </a:t>
            </a:r>
            <a:r>
              <a:rPr lang="de-DE" dirty="0" err="1" smtClean="0"/>
              <a:t>possim</a:t>
            </a:r>
            <a:r>
              <a:rPr lang="de-DE" dirty="0" smtClean="0"/>
              <a:t> </a:t>
            </a:r>
            <a:r>
              <a:rPr lang="de-DE" dirty="0" err="1" smtClean="0"/>
              <a:t>assum</a:t>
            </a:r>
            <a:r>
              <a:rPr lang="de-DE" dirty="0" smtClean="0"/>
              <a:t>. </a:t>
            </a:r>
          </a:p>
          <a:p>
            <a:pPr lvl="0"/>
            <a:endParaRPr lang="de-DE" dirty="0"/>
          </a:p>
        </p:txBody>
      </p:sp>
      <p:sp>
        <p:nvSpPr>
          <p:cNvPr id="7" name="Titel 1"/>
          <p:cNvSpPr>
            <a:spLocks noGrp="1"/>
          </p:cNvSpPr>
          <p:nvPr>
            <p:ph type="title" hasCustomPrompt="1"/>
          </p:nvPr>
        </p:nvSpPr>
        <p:spPr>
          <a:xfrm>
            <a:off x="432000" y="720000"/>
            <a:ext cx="8280000" cy="365850"/>
          </a:xfrm>
        </p:spPr>
        <p:txBody>
          <a:bodyPr/>
          <a:lstStyle>
            <a:lvl1pPr>
              <a:defRPr baseline="0">
                <a:solidFill>
                  <a:srgbClr val="333333"/>
                </a:solidFill>
              </a:defRPr>
            </a:lvl1pPr>
          </a:lstStyle>
          <a:p>
            <a:r>
              <a:rPr lang="de-DE" dirty="0" smtClean="0"/>
              <a:t>Slide Headline   ̶  </a:t>
            </a:r>
            <a:r>
              <a:rPr lang="de-DE" dirty="0" err="1" smtClean="0"/>
              <a:t>Tahoma</a:t>
            </a:r>
            <a:r>
              <a:rPr lang="de-DE" dirty="0" smtClean="0"/>
              <a:t> Regular 22pt</a:t>
            </a:r>
            <a:endParaRPr lang="de-DE" dirty="0"/>
          </a:p>
        </p:txBody>
      </p:sp>
      <p:sp>
        <p:nvSpPr>
          <p:cNvPr id="8" name="Textplatzhalter 10"/>
          <p:cNvSpPr>
            <a:spLocks noGrp="1"/>
          </p:cNvSpPr>
          <p:nvPr>
            <p:ph type="body" sz="quarter" idx="16" hasCustomPrompt="1"/>
          </p:nvPr>
        </p:nvSpPr>
        <p:spPr>
          <a:xfrm>
            <a:off x="431800" y="1085850"/>
            <a:ext cx="8280400" cy="390525"/>
          </a:xfrm>
        </p:spPr>
        <p:txBody>
          <a:bodyPr/>
          <a:lstStyle>
            <a:lvl1pPr algn="l" defTabSz="457200" rtl="0" eaLnBrk="1" latinLnBrk="0" hangingPunct="1">
              <a:spcBef>
                <a:spcPct val="0"/>
              </a:spcBef>
              <a:buNone/>
              <a:defRPr lang="en-US" sz="2200" kern="1200" baseline="0" dirty="0" smtClean="0">
                <a:solidFill>
                  <a:srgbClr val="F08700"/>
                </a:solidFill>
                <a:latin typeface="+mj-lt"/>
                <a:ea typeface="+mj-ea"/>
                <a:cs typeface="+mj-cs"/>
              </a:defRPr>
            </a:lvl1pPr>
          </a:lstStyle>
          <a:p>
            <a:pPr lvl="0"/>
            <a:r>
              <a:rPr lang="en-US" dirty="0" smtClean="0"/>
              <a:t>Subtitle Slide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CUTION SLIDE">
    <p:spTree>
      <p:nvGrpSpPr>
        <p:cNvPr id="1" name=""/>
        <p:cNvGrpSpPr/>
        <p:nvPr/>
      </p:nvGrpSpPr>
      <p:grpSpPr>
        <a:xfrm>
          <a:off x="0" y="0"/>
          <a:ext cx="0" cy="0"/>
          <a:chOff x="0" y="0"/>
          <a:chExt cx="0" cy="0"/>
        </a:xfrm>
      </p:grpSpPr>
      <p:pic>
        <p:nvPicPr>
          <p:cNvPr id="6" name="Picture 1" descr="fokus_rgb_85mm"/>
          <p:cNvPicPr>
            <a:picLocks noChangeAspect="1" noChangeArrowheads="1"/>
          </p:cNvPicPr>
          <p:nvPr userDrawn="1"/>
        </p:nvPicPr>
        <p:blipFill>
          <a:blip r:embed="rId3" cstate="print"/>
          <a:srcRect/>
          <a:stretch>
            <a:fillRect/>
          </a:stretch>
        </p:blipFill>
        <p:spPr bwMode="auto">
          <a:xfrm>
            <a:off x="3001900" y="3621616"/>
            <a:ext cx="3060700" cy="944563"/>
          </a:xfrm>
          <a:prstGeom prst="rect">
            <a:avLst/>
          </a:prstGeom>
          <a:noFill/>
          <a:ln w="9525">
            <a:noFill/>
            <a:miter lim="800000"/>
            <a:headEnd/>
            <a:tailEnd/>
          </a:ln>
        </p:spPr>
      </p:pic>
      <p:pic>
        <p:nvPicPr>
          <p:cNvPr id="4" name="Picture 2" descr="C:\X31\TU\AV-TUB\WS 09-10\AV_neues-Logo.jpg"/>
          <p:cNvPicPr>
            <a:picLocks noChangeAspect="1" noChangeArrowheads="1"/>
          </p:cNvPicPr>
          <p:nvPr userDrawn="1"/>
        </p:nvPicPr>
        <p:blipFill>
          <a:blip r:embed="rId4" cstate="print"/>
          <a:srcRect/>
          <a:stretch>
            <a:fillRect/>
          </a:stretch>
        </p:blipFill>
        <p:spPr bwMode="auto">
          <a:xfrm>
            <a:off x="4082988" y="2287009"/>
            <a:ext cx="1979612" cy="993775"/>
          </a:xfrm>
          <a:prstGeom prst="rect">
            <a:avLst/>
          </a:prstGeom>
          <a:noFill/>
          <a:ln w="9525">
            <a:noFill/>
            <a:miter lim="800000"/>
            <a:headEnd/>
            <a:tailEnd/>
          </a:ln>
        </p:spPr>
      </p:pic>
      <p:graphicFrame>
        <p:nvGraphicFramePr>
          <p:cNvPr id="5" name="Object 6"/>
          <p:cNvGraphicFramePr>
            <a:graphicFrameLocks noChangeAspect="1"/>
          </p:cNvGraphicFramePr>
          <p:nvPr userDrawn="1"/>
        </p:nvGraphicFramePr>
        <p:xfrm>
          <a:off x="3030375" y="2512434"/>
          <a:ext cx="809625" cy="666750"/>
        </p:xfrm>
        <a:graphic>
          <a:graphicData uri="http://schemas.openxmlformats.org/presentationml/2006/ole">
            <mc:AlternateContent xmlns:mc="http://schemas.openxmlformats.org/markup-compatibility/2006">
              <mc:Choice xmlns:v="urn:schemas-microsoft-com:vml" Requires="v">
                <p:oleObj spid="_x0000_s1042" name="Photo Editor-Foto" r:id="rId5" imgW="923810" imgH="762106" progId="">
                  <p:embed/>
                </p:oleObj>
              </mc:Choice>
              <mc:Fallback>
                <p:oleObj name="Photo Editor-Foto" r:id="rId5" imgW="923810" imgH="762106"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375" y="2512434"/>
                        <a:ext cx="8096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 CONTENT TEXT">
    <p:spTree>
      <p:nvGrpSpPr>
        <p:cNvPr id="1" name=""/>
        <p:cNvGrpSpPr/>
        <p:nvPr/>
      </p:nvGrpSpPr>
      <p:grpSpPr>
        <a:xfrm>
          <a:off x="0" y="0"/>
          <a:ext cx="0" cy="0"/>
          <a:chOff x="0" y="0"/>
          <a:chExt cx="0" cy="0"/>
        </a:xfrm>
      </p:grpSpPr>
      <p:sp>
        <p:nvSpPr>
          <p:cNvPr id="3" name="Inhaltsplatzhalter 2"/>
          <p:cNvSpPr>
            <a:spLocks noGrp="1"/>
          </p:cNvSpPr>
          <p:nvPr>
            <p:ph idx="14" hasCustomPrompt="1"/>
          </p:nvPr>
        </p:nvSpPr>
        <p:spPr>
          <a:xfrm>
            <a:off x="432000" y="1715388"/>
            <a:ext cx="8280000" cy="4526792"/>
          </a:xfrm>
        </p:spPr>
        <p:txBody>
          <a:bodyPr/>
          <a:lstStyle>
            <a:lvl1pPr marL="0" indent="0">
              <a:buNone/>
              <a:defRPr>
                <a:solidFill>
                  <a:schemeClr val="tx1"/>
                </a:solidFill>
              </a:defRPr>
            </a:lvl1pPr>
            <a:lvl2pPr marL="0" indent="0">
              <a:buNone/>
              <a:defRPr>
                <a:solidFill>
                  <a:schemeClr val="tx1">
                    <a:lumMod val="85000"/>
                    <a:lumOff val="15000"/>
                  </a:schemeClr>
                </a:solidFill>
              </a:defRPr>
            </a:lvl2pPr>
            <a:lvl3pPr>
              <a:buNone/>
              <a:defRPr/>
            </a:lvl3pPr>
            <a:lvl4pPr>
              <a:buNone/>
              <a:defRPr/>
            </a:lvl4pPr>
            <a:lvl5pPr>
              <a:buNone/>
              <a:defRPr/>
            </a:lvl5pPr>
          </a:lstStyle>
          <a:p>
            <a:pPr lvl="1"/>
            <a:r>
              <a:rPr lang="de-DE" dirty="0" smtClean="0"/>
              <a:t>Subheadline</a:t>
            </a:r>
          </a:p>
          <a:p>
            <a:pPr lvl="1"/>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consectetuer</a:t>
            </a:r>
            <a:r>
              <a:rPr lang="de-DE" dirty="0" smtClean="0"/>
              <a:t> </a:t>
            </a:r>
            <a:r>
              <a:rPr lang="de-DE" dirty="0" err="1" smtClean="0"/>
              <a:t>adipiscing</a:t>
            </a:r>
            <a:r>
              <a:rPr lang="de-DE" dirty="0" smtClean="0"/>
              <a:t> </a:t>
            </a:r>
            <a:r>
              <a:rPr lang="de-DE" dirty="0" err="1" smtClean="0"/>
              <a:t>elit</a:t>
            </a:r>
            <a:r>
              <a:rPr lang="de-DE" dirty="0" smtClean="0"/>
              <a:t>, </a:t>
            </a:r>
            <a:r>
              <a:rPr lang="de-DE" dirty="0" err="1" smtClean="0"/>
              <a:t>sed</a:t>
            </a:r>
            <a:r>
              <a:rPr lang="de-DE" dirty="0" smtClean="0"/>
              <a:t> </a:t>
            </a:r>
            <a:r>
              <a:rPr lang="de-DE" dirty="0" err="1" smtClean="0"/>
              <a:t>diam</a:t>
            </a:r>
            <a:r>
              <a:rPr lang="de-DE" dirty="0" smtClean="0"/>
              <a:t> </a:t>
            </a:r>
            <a:r>
              <a:rPr lang="de-DE" dirty="0" err="1" smtClean="0"/>
              <a:t>nonummy</a:t>
            </a:r>
            <a:r>
              <a:rPr lang="de-DE" dirty="0" smtClean="0"/>
              <a:t> </a:t>
            </a:r>
            <a:r>
              <a:rPr lang="de-DE" dirty="0" err="1" smtClean="0"/>
              <a:t>nibh</a:t>
            </a:r>
            <a:r>
              <a:rPr lang="de-DE" dirty="0" smtClean="0"/>
              <a:t> </a:t>
            </a:r>
            <a:r>
              <a:rPr lang="de-DE" dirty="0" err="1" smtClean="0"/>
              <a:t>euismod</a:t>
            </a:r>
            <a:r>
              <a:rPr lang="de-DE" dirty="0" smtClean="0"/>
              <a:t> </a:t>
            </a:r>
            <a:r>
              <a:rPr lang="de-DE" dirty="0" err="1" smtClean="0"/>
              <a:t>tincidunt</a:t>
            </a:r>
            <a:r>
              <a:rPr lang="de-DE" dirty="0" smtClean="0"/>
              <a:t> </a:t>
            </a:r>
            <a:r>
              <a:rPr lang="de-DE" dirty="0" err="1" smtClean="0"/>
              <a:t>ut</a:t>
            </a:r>
            <a:r>
              <a:rPr lang="de-DE" dirty="0" smtClean="0"/>
              <a:t> </a:t>
            </a:r>
            <a:r>
              <a:rPr lang="de-DE" dirty="0" err="1" smtClean="0"/>
              <a:t>laoreet</a:t>
            </a:r>
            <a:r>
              <a:rPr lang="de-DE" dirty="0" smtClean="0"/>
              <a:t> </a:t>
            </a:r>
            <a:r>
              <a:rPr lang="de-DE" dirty="0" err="1" smtClean="0"/>
              <a:t>dolore</a:t>
            </a:r>
            <a:r>
              <a:rPr lang="de-DE" dirty="0" smtClean="0"/>
              <a:t> magna </a:t>
            </a:r>
            <a:r>
              <a:rPr lang="de-DE" dirty="0" err="1" smtClean="0"/>
              <a:t>aliquam</a:t>
            </a:r>
            <a:r>
              <a:rPr lang="de-DE" dirty="0" smtClean="0"/>
              <a:t> </a:t>
            </a:r>
            <a:r>
              <a:rPr lang="de-DE" dirty="0" err="1" smtClean="0"/>
              <a:t>erat</a:t>
            </a:r>
            <a:r>
              <a:rPr lang="de-DE" dirty="0" smtClean="0"/>
              <a:t> </a:t>
            </a:r>
            <a:r>
              <a:rPr lang="de-DE" dirty="0" err="1" smtClean="0"/>
              <a:t>volutpat</a:t>
            </a:r>
            <a:r>
              <a:rPr lang="de-DE" dirty="0" smtClean="0"/>
              <a:t>. </a:t>
            </a:r>
            <a:r>
              <a:rPr lang="de-DE" dirty="0" err="1" smtClean="0"/>
              <a:t>Ut</a:t>
            </a:r>
            <a:r>
              <a:rPr lang="de-DE" dirty="0" smtClean="0"/>
              <a:t> </a:t>
            </a:r>
            <a:r>
              <a:rPr lang="de-DE" dirty="0" err="1" smtClean="0"/>
              <a:t>wisi</a:t>
            </a:r>
            <a:r>
              <a:rPr lang="de-DE" dirty="0" smtClean="0"/>
              <a:t> </a:t>
            </a:r>
            <a:r>
              <a:rPr lang="de-DE" dirty="0" err="1" smtClean="0"/>
              <a:t>enim</a:t>
            </a:r>
            <a:r>
              <a:rPr lang="de-DE" dirty="0" smtClean="0"/>
              <a:t> ad minim </a:t>
            </a:r>
            <a:r>
              <a:rPr lang="de-DE" dirty="0" err="1" smtClean="0"/>
              <a:t>veniam</a:t>
            </a:r>
            <a:r>
              <a:rPr lang="de-DE" dirty="0" smtClean="0"/>
              <a:t>, </a:t>
            </a:r>
            <a:r>
              <a:rPr lang="de-DE" dirty="0" err="1" smtClean="0"/>
              <a:t>quis</a:t>
            </a:r>
            <a:r>
              <a:rPr lang="de-DE" dirty="0" smtClean="0"/>
              <a:t> </a:t>
            </a:r>
            <a:r>
              <a:rPr lang="de-DE" dirty="0" err="1" smtClean="0"/>
              <a:t>nostrud</a:t>
            </a:r>
            <a:r>
              <a:rPr lang="de-DE" dirty="0" smtClean="0"/>
              <a:t> </a:t>
            </a:r>
            <a:r>
              <a:rPr lang="de-DE" dirty="0" err="1" smtClean="0"/>
              <a:t>exerci</a:t>
            </a:r>
            <a:r>
              <a:rPr lang="de-DE" dirty="0" smtClean="0"/>
              <a:t> </a:t>
            </a:r>
            <a:r>
              <a:rPr lang="de-DE" dirty="0" err="1" smtClean="0"/>
              <a:t>tation</a:t>
            </a:r>
            <a:r>
              <a:rPr lang="de-DE" dirty="0" smtClean="0"/>
              <a:t> </a:t>
            </a:r>
            <a:r>
              <a:rPr lang="de-DE" dirty="0" err="1" smtClean="0"/>
              <a:t>ullamcorper</a:t>
            </a:r>
            <a:r>
              <a:rPr lang="de-DE" dirty="0" smtClean="0"/>
              <a:t> </a:t>
            </a:r>
            <a:r>
              <a:rPr lang="de-DE" dirty="0" err="1" smtClean="0"/>
              <a:t>suscipit</a:t>
            </a:r>
            <a:r>
              <a:rPr lang="de-DE" dirty="0" smtClean="0"/>
              <a:t> </a:t>
            </a:r>
            <a:r>
              <a:rPr lang="de-DE" dirty="0" err="1" smtClean="0"/>
              <a:t>lobortis</a:t>
            </a:r>
            <a:r>
              <a:rPr lang="de-DE" dirty="0" smtClean="0"/>
              <a:t> </a:t>
            </a:r>
            <a:r>
              <a:rPr lang="de-DE" dirty="0" err="1" smtClean="0"/>
              <a:t>nisl</a:t>
            </a:r>
            <a:r>
              <a:rPr lang="de-DE" dirty="0" smtClean="0"/>
              <a:t> </a:t>
            </a:r>
            <a:r>
              <a:rPr lang="de-DE" dirty="0" err="1" smtClean="0"/>
              <a:t>ut</a:t>
            </a:r>
            <a:r>
              <a:rPr lang="de-DE" dirty="0" smtClean="0"/>
              <a:t> </a:t>
            </a:r>
            <a:r>
              <a:rPr lang="de-DE" dirty="0" err="1" smtClean="0"/>
              <a:t>aliquip</a:t>
            </a:r>
            <a:r>
              <a:rPr lang="de-DE" dirty="0" smtClean="0"/>
              <a:t> ex </a:t>
            </a:r>
            <a:r>
              <a:rPr lang="de-DE" dirty="0" err="1" smtClean="0"/>
              <a:t>ea</a:t>
            </a:r>
            <a:r>
              <a:rPr lang="de-DE" dirty="0" smtClean="0"/>
              <a:t> commodo </a:t>
            </a:r>
            <a:r>
              <a:rPr lang="de-DE" dirty="0" err="1" smtClean="0"/>
              <a:t>consequat</a:t>
            </a:r>
            <a:r>
              <a:rPr lang="de-DE" dirty="0" smtClean="0"/>
              <a:t>. Duis </a:t>
            </a:r>
            <a:r>
              <a:rPr lang="de-DE" dirty="0" err="1" smtClean="0"/>
              <a:t>autem</a:t>
            </a:r>
            <a:r>
              <a:rPr lang="de-DE" dirty="0" smtClean="0"/>
              <a:t> </a:t>
            </a:r>
            <a:r>
              <a:rPr lang="de-DE" dirty="0" err="1" smtClean="0"/>
              <a:t>vel</a:t>
            </a:r>
            <a:r>
              <a:rPr lang="de-DE" dirty="0" smtClean="0"/>
              <a:t> </a:t>
            </a:r>
            <a:r>
              <a:rPr lang="de-DE" dirty="0" err="1" smtClean="0"/>
              <a:t>eum</a:t>
            </a:r>
            <a:r>
              <a:rPr lang="de-DE" dirty="0" smtClean="0"/>
              <a:t> </a:t>
            </a:r>
            <a:r>
              <a:rPr lang="de-DE" dirty="0" err="1" smtClean="0"/>
              <a:t>iriure</a:t>
            </a:r>
            <a:r>
              <a:rPr lang="de-DE" dirty="0" smtClean="0"/>
              <a:t> </a:t>
            </a:r>
            <a:r>
              <a:rPr lang="de-DE" dirty="0" err="1" smtClean="0"/>
              <a:t>dolor</a:t>
            </a:r>
            <a:r>
              <a:rPr lang="de-DE" dirty="0" smtClean="0"/>
              <a:t> in </a:t>
            </a:r>
            <a:r>
              <a:rPr lang="de-DE" dirty="0" err="1" smtClean="0"/>
              <a:t>hendrerit</a:t>
            </a:r>
            <a:r>
              <a:rPr lang="de-DE" dirty="0" smtClean="0"/>
              <a:t> in </a:t>
            </a:r>
            <a:r>
              <a:rPr lang="de-DE" dirty="0" err="1" smtClean="0"/>
              <a:t>vulputate</a:t>
            </a:r>
            <a:r>
              <a:rPr lang="de-DE" dirty="0" smtClean="0"/>
              <a:t> </a:t>
            </a:r>
            <a:r>
              <a:rPr lang="de-DE" dirty="0" err="1" smtClean="0"/>
              <a:t>velit</a:t>
            </a:r>
            <a:r>
              <a:rPr lang="de-DE" dirty="0" smtClean="0"/>
              <a:t> esse </a:t>
            </a:r>
            <a:r>
              <a:rPr lang="de-DE" dirty="0" err="1" smtClean="0"/>
              <a:t>molestie</a:t>
            </a:r>
            <a:r>
              <a:rPr lang="de-DE" dirty="0" smtClean="0"/>
              <a:t> </a:t>
            </a:r>
            <a:r>
              <a:rPr lang="de-DE" dirty="0" err="1" smtClean="0"/>
              <a:t>consequat</a:t>
            </a:r>
            <a:r>
              <a:rPr lang="de-DE" dirty="0" smtClean="0"/>
              <a:t>, </a:t>
            </a:r>
            <a:r>
              <a:rPr lang="de-DE" dirty="0" err="1" smtClean="0"/>
              <a:t>vel</a:t>
            </a:r>
            <a:r>
              <a:rPr lang="de-DE" dirty="0" smtClean="0"/>
              <a:t> </a:t>
            </a:r>
            <a:r>
              <a:rPr lang="de-DE" dirty="0" err="1" smtClean="0"/>
              <a:t>illum</a:t>
            </a:r>
            <a:r>
              <a:rPr lang="de-DE" dirty="0" smtClean="0"/>
              <a:t> </a:t>
            </a:r>
            <a:r>
              <a:rPr lang="de-DE" dirty="0" err="1" smtClean="0"/>
              <a:t>dolore</a:t>
            </a:r>
            <a:r>
              <a:rPr lang="de-DE" dirty="0" smtClean="0"/>
              <a:t> </a:t>
            </a:r>
            <a:r>
              <a:rPr lang="de-DE" dirty="0" err="1" smtClean="0"/>
              <a:t>eu</a:t>
            </a:r>
            <a:r>
              <a:rPr lang="de-DE" dirty="0" smtClean="0"/>
              <a:t> </a:t>
            </a:r>
            <a:r>
              <a:rPr lang="de-DE" dirty="0" err="1" smtClean="0"/>
              <a:t>feugiat</a:t>
            </a:r>
            <a:r>
              <a:rPr lang="de-DE" dirty="0" smtClean="0"/>
              <a:t> </a:t>
            </a:r>
            <a:r>
              <a:rPr lang="de-DE" dirty="0" err="1" smtClean="0"/>
              <a:t>nulla</a:t>
            </a:r>
            <a:r>
              <a:rPr lang="de-DE" dirty="0" smtClean="0"/>
              <a:t> </a:t>
            </a:r>
            <a:r>
              <a:rPr lang="de-DE" dirty="0" err="1" smtClean="0"/>
              <a:t>facilisis</a:t>
            </a:r>
            <a:r>
              <a:rPr lang="de-DE" dirty="0" smtClean="0"/>
              <a:t> </a:t>
            </a:r>
            <a:r>
              <a:rPr lang="de-DE" dirty="0" err="1" smtClean="0"/>
              <a:t>at</a:t>
            </a:r>
            <a:r>
              <a:rPr lang="de-DE" dirty="0" smtClean="0"/>
              <a:t> </a:t>
            </a:r>
            <a:r>
              <a:rPr lang="de-DE" dirty="0" err="1" smtClean="0"/>
              <a:t>vero</a:t>
            </a:r>
            <a:r>
              <a:rPr lang="de-DE" dirty="0" smtClean="0"/>
              <a:t> </a:t>
            </a:r>
            <a:r>
              <a:rPr lang="de-DE" dirty="0" err="1" smtClean="0"/>
              <a:t>eros</a:t>
            </a:r>
            <a:r>
              <a:rPr lang="de-DE" dirty="0" smtClean="0"/>
              <a:t> et </a:t>
            </a:r>
            <a:r>
              <a:rPr lang="de-DE" dirty="0" err="1" smtClean="0"/>
              <a:t>accumsan</a:t>
            </a:r>
            <a:r>
              <a:rPr lang="de-DE" dirty="0" smtClean="0"/>
              <a:t> et </a:t>
            </a:r>
            <a:r>
              <a:rPr lang="de-DE" dirty="0" err="1" smtClean="0"/>
              <a:t>iusto</a:t>
            </a:r>
            <a:r>
              <a:rPr lang="de-DE" dirty="0" smtClean="0"/>
              <a:t> </a:t>
            </a:r>
            <a:r>
              <a:rPr lang="de-DE" dirty="0" err="1" smtClean="0"/>
              <a:t>odio</a:t>
            </a:r>
            <a:r>
              <a:rPr lang="de-DE" dirty="0" smtClean="0"/>
              <a:t> </a:t>
            </a:r>
            <a:r>
              <a:rPr lang="de-DE" dirty="0" err="1" smtClean="0"/>
              <a:t>dignissim</a:t>
            </a:r>
            <a:r>
              <a:rPr lang="de-DE" dirty="0" smtClean="0"/>
              <a:t> </a:t>
            </a:r>
            <a:r>
              <a:rPr lang="de-DE" dirty="0" err="1" smtClean="0"/>
              <a:t>qui</a:t>
            </a:r>
            <a:r>
              <a:rPr lang="de-DE" dirty="0" smtClean="0"/>
              <a:t> </a:t>
            </a:r>
            <a:r>
              <a:rPr lang="de-DE" dirty="0" err="1" smtClean="0"/>
              <a:t>blandit</a:t>
            </a:r>
            <a:r>
              <a:rPr lang="de-DE" dirty="0" smtClean="0"/>
              <a:t> </a:t>
            </a:r>
            <a:r>
              <a:rPr lang="de-DE" dirty="0" err="1" smtClean="0"/>
              <a:t>praesent</a:t>
            </a:r>
            <a:r>
              <a:rPr lang="de-DE" dirty="0" smtClean="0"/>
              <a:t> </a:t>
            </a:r>
            <a:r>
              <a:rPr lang="de-DE" dirty="0" err="1" smtClean="0"/>
              <a:t>luptatum</a:t>
            </a:r>
            <a:r>
              <a:rPr lang="de-DE" dirty="0" smtClean="0"/>
              <a:t> </a:t>
            </a:r>
            <a:r>
              <a:rPr lang="de-DE" dirty="0" err="1" smtClean="0"/>
              <a:t>zzril</a:t>
            </a:r>
            <a:r>
              <a:rPr lang="de-DE" dirty="0" smtClean="0"/>
              <a:t> </a:t>
            </a:r>
            <a:r>
              <a:rPr lang="de-DE" dirty="0" err="1" smtClean="0"/>
              <a:t>delenit</a:t>
            </a:r>
            <a:r>
              <a:rPr lang="de-DE" dirty="0" smtClean="0"/>
              <a:t> </a:t>
            </a:r>
            <a:r>
              <a:rPr lang="de-DE" dirty="0" err="1" smtClean="0"/>
              <a:t>augue</a:t>
            </a:r>
            <a:r>
              <a:rPr lang="de-DE" dirty="0" smtClean="0"/>
              <a:t> </a:t>
            </a:r>
            <a:r>
              <a:rPr lang="de-DE" dirty="0" err="1" smtClean="0"/>
              <a:t>duis</a:t>
            </a:r>
            <a:r>
              <a:rPr lang="de-DE" dirty="0" smtClean="0"/>
              <a:t> </a:t>
            </a:r>
            <a:r>
              <a:rPr lang="de-DE" dirty="0" err="1" smtClean="0"/>
              <a:t>dolore</a:t>
            </a:r>
            <a:r>
              <a:rPr lang="de-DE" dirty="0" smtClean="0"/>
              <a:t> </a:t>
            </a:r>
            <a:r>
              <a:rPr lang="de-DE" dirty="0" err="1" smtClean="0"/>
              <a:t>te</a:t>
            </a:r>
            <a:r>
              <a:rPr lang="de-DE" dirty="0" smtClean="0"/>
              <a:t> </a:t>
            </a:r>
            <a:r>
              <a:rPr lang="de-DE" dirty="0" err="1" smtClean="0"/>
              <a:t>feugait</a:t>
            </a:r>
            <a:r>
              <a:rPr lang="de-DE" dirty="0" smtClean="0"/>
              <a:t> </a:t>
            </a:r>
            <a:r>
              <a:rPr lang="de-DE" dirty="0" err="1" smtClean="0"/>
              <a:t>nulla</a:t>
            </a:r>
            <a:r>
              <a:rPr lang="de-DE" dirty="0" smtClean="0"/>
              <a:t> </a:t>
            </a:r>
            <a:r>
              <a:rPr lang="de-DE" dirty="0" err="1" smtClean="0"/>
              <a:t>facilisi</a:t>
            </a:r>
            <a:r>
              <a:rPr lang="de-DE" dirty="0" smtClean="0"/>
              <a:t>. Nam </a:t>
            </a:r>
            <a:r>
              <a:rPr lang="de-DE" dirty="0" err="1" smtClean="0"/>
              <a:t>liber</a:t>
            </a:r>
            <a:r>
              <a:rPr lang="de-DE" dirty="0" smtClean="0"/>
              <a:t> </a:t>
            </a:r>
            <a:r>
              <a:rPr lang="de-DE" dirty="0" err="1" smtClean="0"/>
              <a:t>tempor</a:t>
            </a:r>
            <a:r>
              <a:rPr lang="de-DE" dirty="0" smtClean="0"/>
              <a:t> cum </a:t>
            </a:r>
            <a:r>
              <a:rPr lang="de-DE" dirty="0" err="1" smtClean="0"/>
              <a:t>soluta</a:t>
            </a:r>
            <a:r>
              <a:rPr lang="de-DE" dirty="0" smtClean="0"/>
              <a:t> </a:t>
            </a:r>
            <a:r>
              <a:rPr lang="de-DE" dirty="0" err="1" smtClean="0"/>
              <a:t>nobis</a:t>
            </a:r>
            <a:r>
              <a:rPr lang="de-DE" dirty="0" smtClean="0"/>
              <a:t> </a:t>
            </a:r>
            <a:r>
              <a:rPr lang="de-DE" dirty="0" err="1" smtClean="0"/>
              <a:t>eleifend</a:t>
            </a:r>
            <a:r>
              <a:rPr lang="de-DE" dirty="0" smtClean="0"/>
              <a:t> </a:t>
            </a:r>
            <a:r>
              <a:rPr lang="de-DE" dirty="0" err="1" smtClean="0"/>
              <a:t>option</a:t>
            </a:r>
            <a:r>
              <a:rPr lang="de-DE" dirty="0" smtClean="0"/>
              <a:t> </a:t>
            </a:r>
            <a:r>
              <a:rPr lang="de-DE" dirty="0" err="1" smtClean="0"/>
              <a:t>congue</a:t>
            </a:r>
            <a:r>
              <a:rPr lang="de-DE" dirty="0" smtClean="0"/>
              <a:t> </a:t>
            </a:r>
            <a:r>
              <a:rPr lang="de-DE" dirty="0" err="1" smtClean="0"/>
              <a:t>nihil</a:t>
            </a:r>
            <a:r>
              <a:rPr lang="de-DE" dirty="0" smtClean="0"/>
              <a:t> </a:t>
            </a:r>
            <a:r>
              <a:rPr lang="de-DE" dirty="0" err="1" smtClean="0"/>
              <a:t>imperdiet</a:t>
            </a:r>
            <a:r>
              <a:rPr lang="de-DE" dirty="0" smtClean="0"/>
              <a:t> </a:t>
            </a:r>
            <a:r>
              <a:rPr lang="de-DE" dirty="0" err="1" smtClean="0"/>
              <a:t>doming</a:t>
            </a:r>
            <a:r>
              <a:rPr lang="de-DE" dirty="0" smtClean="0"/>
              <a:t> </a:t>
            </a:r>
            <a:r>
              <a:rPr lang="de-DE" dirty="0" err="1" smtClean="0"/>
              <a:t>id</a:t>
            </a:r>
            <a:r>
              <a:rPr lang="de-DE" dirty="0" smtClean="0"/>
              <a:t> </a:t>
            </a:r>
            <a:r>
              <a:rPr lang="de-DE" dirty="0" err="1" smtClean="0"/>
              <a:t>quod</a:t>
            </a:r>
            <a:r>
              <a:rPr lang="de-DE" dirty="0" smtClean="0"/>
              <a:t> </a:t>
            </a:r>
            <a:r>
              <a:rPr lang="de-DE" dirty="0" err="1" smtClean="0"/>
              <a:t>mazim</a:t>
            </a:r>
            <a:r>
              <a:rPr lang="de-DE" dirty="0" smtClean="0"/>
              <a:t> </a:t>
            </a:r>
            <a:r>
              <a:rPr lang="de-DE" dirty="0" err="1" smtClean="0"/>
              <a:t>placerat</a:t>
            </a:r>
            <a:r>
              <a:rPr lang="de-DE" dirty="0" smtClean="0"/>
              <a:t> </a:t>
            </a:r>
            <a:r>
              <a:rPr lang="de-DE" dirty="0" err="1" smtClean="0"/>
              <a:t>facer</a:t>
            </a:r>
            <a:r>
              <a:rPr lang="de-DE" dirty="0" smtClean="0"/>
              <a:t> </a:t>
            </a:r>
            <a:r>
              <a:rPr lang="de-DE" dirty="0" err="1" smtClean="0"/>
              <a:t>possim</a:t>
            </a:r>
            <a:r>
              <a:rPr lang="de-DE" dirty="0" smtClean="0"/>
              <a:t> </a:t>
            </a:r>
            <a:r>
              <a:rPr lang="de-DE" dirty="0" err="1" smtClean="0"/>
              <a:t>assum</a:t>
            </a:r>
            <a:r>
              <a:rPr lang="de-DE" dirty="0" smtClean="0"/>
              <a:t>. </a:t>
            </a:r>
          </a:p>
          <a:p>
            <a:pPr lvl="0"/>
            <a:endParaRPr lang="de-DE" dirty="0"/>
          </a:p>
        </p:txBody>
      </p:sp>
      <p:sp>
        <p:nvSpPr>
          <p:cNvPr id="4" name="Titel 1"/>
          <p:cNvSpPr>
            <a:spLocks noGrp="1"/>
          </p:cNvSpPr>
          <p:nvPr>
            <p:ph type="title" hasCustomPrompt="1"/>
          </p:nvPr>
        </p:nvSpPr>
        <p:spPr>
          <a:xfrm>
            <a:off x="432000" y="720000"/>
            <a:ext cx="8280000" cy="365850"/>
          </a:xfrm>
        </p:spPr>
        <p:txBody>
          <a:bodyPr/>
          <a:lstStyle>
            <a:lvl1pPr>
              <a:defRPr baseline="0">
                <a:solidFill>
                  <a:srgbClr val="333333"/>
                </a:solidFill>
              </a:defRPr>
            </a:lvl1pPr>
          </a:lstStyle>
          <a:p>
            <a:r>
              <a:rPr lang="de-DE" dirty="0" smtClean="0"/>
              <a:t>Slide Headline   ̶  </a:t>
            </a:r>
            <a:r>
              <a:rPr lang="de-DE" dirty="0" err="1" smtClean="0"/>
              <a:t>Tahoma</a:t>
            </a:r>
            <a:r>
              <a:rPr lang="de-DE" dirty="0" smtClean="0"/>
              <a:t> Regular 22pt</a:t>
            </a:r>
            <a:endParaRPr lang="de-DE" dirty="0"/>
          </a:p>
        </p:txBody>
      </p:sp>
      <p:sp>
        <p:nvSpPr>
          <p:cNvPr id="5" name="Textplatzhalter 10"/>
          <p:cNvSpPr>
            <a:spLocks noGrp="1"/>
          </p:cNvSpPr>
          <p:nvPr>
            <p:ph type="body" sz="quarter" idx="15" hasCustomPrompt="1"/>
          </p:nvPr>
        </p:nvSpPr>
        <p:spPr>
          <a:xfrm>
            <a:off x="431800" y="1085850"/>
            <a:ext cx="8280400" cy="390525"/>
          </a:xfrm>
        </p:spPr>
        <p:txBody>
          <a:bodyPr/>
          <a:lstStyle>
            <a:lvl1pPr algn="l" defTabSz="457200" rtl="0" eaLnBrk="1" latinLnBrk="0" hangingPunct="1">
              <a:spcBef>
                <a:spcPct val="0"/>
              </a:spcBef>
              <a:buNone/>
              <a:defRPr lang="en-US" sz="2200" kern="1200" baseline="0" dirty="0" smtClean="0">
                <a:solidFill>
                  <a:srgbClr val="F08700"/>
                </a:solidFill>
                <a:latin typeface="+mj-lt"/>
                <a:ea typeface="+mj-ea"/>
                <a:cs typeface="+mj-cs"/>
              </a:defRPr>
            </a:lvl1pPr>
          </a:lstStyle>
          <a:p>
            <a:pPr lvl="0"/>
            <a:r>
              <a:rPr lang="en-US" dirty="0" smtClean="0"/>
              <a:t>Subtitle Slide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TEXT_AND_FIGURE">
    <p:spTree>
      <p:nvGrpSpPr>
        <p:cNvPr id="1" name=""/>
        <p:cNvGrpSpPr/>
        <p:nvPr/>
      </p:nvGrpSpPr>
      <p:grpSpPr>
        <a:xfrm>
          <a:off x="0" y="0"/>
          <a:ext cx="0" cy="0"/>
          <a:chOff x="0" y="0"/>
          <a:chExt cx="0" cy="0"/>
        </a:xfrm>
      </p:grpSpPr>
      <p:sp>
        <p:nvSpPr>
          <p:cNvPr id="5" name="Inhaltsplatzhalter 2"/>
          <p:cNvSpPr>
            <a:spLocks noGrp="1"/>
          </p:cNvSpPr>
          <p:nvPr>
            <p:ph idx="13" hasCustomPrompt="1"/>
          </p:nvPr>
        </p:nvSpPr>
        <p:spPr>
          <a:xfrm>
            <a:off x="4752000" y="1715388"/>
            <a:ext cx="3960000" cy="4410000"/>
          </a:xfrm>
        </p:spPr>
        <p:txBody>
          <a:bodyPr/>
          <a:lstStyle>
            <a:lvl1pPr>
              <a:buNone/>
              <a:defRPr/>
            </a:lvl1pPr>
          </a:lstStyle>
          <a:p>
            <a:pPr lvl="0"/>
            <a:r>
              <a:rPr lang="de-DE" dirty="0" smtClean="0"/>
              <a:t>ABBILDUNG</a:t>
            </a:r>
            <a:endParaRPr lang="de-DE" dirty="0"/>
          </a:p>
        </p:txBody>
      </p:sp>
      <p:sp>
        <p:nvSpPr>
          <p:cNvPr id="6" name="Inhaltsplatzhalter 2"/>
          <p:cNvSpPr>
            <a:spLocks noGrp="1"/>
          </p:cNvSpPr>
          <p:nvPr>
            <p:ph idx="14" hasCustomPrompt="1"/>
          </p:nvPr>
        </p:nvSpPr>
        <p:spPr>
          <a:xfrm>
            <a:off x="432000" y="1715388"/>
            <a:ext cx="3960000" cy="4410000"/>
          </a:xfrm>
        </p:spPr>
        <p:txBody>
          <a:bodyPr/>
          <a:lstStyle>
            <a:lvl1pPr indent="0" algn="l">
              <a:buFont typeface="Arial" pitchFamily="34" charset="0"/>
              <a:buChar char="•"/>
              <a:defRPr lang="de-AT" b="0" i="0" smtClean="0"/>
            </a:lvl1pPr>
            <a:lvl2pPr marL="0" indent="0">
              <a:buFontTx/>
              <a:buNone/>
              <a:defRPr/>
            </a:lvl2pPr>
            <a:lvl3pPr>
              <a:buFont typeface="Arial" pitchFamily="34" charset="0"/>
              <a:buChar char="•"/>
              <a:defRPr/>
            </a:lvl3pPr>
            <a:lvl4pPr>
              <a:buFont typeface="Arial" pitchFamily="34" charset="0"/>
              <a:buNone/>
              <a:defRPr/>
            </a:lvl4pPr>
            <a:lvl5pPr>
              <a:buNone/>
              <a:defRPr/>
            </a:lvl5pPr>
          </a:lstStyle>
          <a:p>
            <a:pPr lvl="1"/>
            <a:r>
              <a:rPr lang="de-DE" dirty="0" smtClean="0"/>
              <a:t>Subheadline</a:t>
            </a:r>
          </a:p>
          <a:p>
            <a:pPr lvl="1"/>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consectetuer</a:t>
            </a:r>
            <a:r>
              <a:rPr lang="de-DE" dirty="0" smtClean="0"/>
              <a:t> </a:t>
            </a:r>
            <a:r>
              <a:rPr lang="de-DE" dirty="0" err="1" smtClean="0"/>
              <a:t>adipiscing</a:t>
            </a:r>
            <a:r>
              <a:rPr lang="de-DE" dirty="0" smtClean="0"/>
              <a:t> </a:t>
            </a:r>
            <a:r>
              <a:rPr lang="de-DE" dirty="0" err="1" smtClean="0"/>
              <a:t>elit</a:t>
            </a:r>
            <a:r>
              <a:rPr lang="de-DE" dirty="0" smtClean="0"/>
              <a:t>, </a:t>
            </a:r>
            <a:r>
              <a:rPr lang="de-DE" dirty="0" err="1" smtClean="0"/>
              <a:t>sed</a:t>
            </a:r>
            <a:r>
              <a:rPr lang="de-DE" dirty="0" smtClean="0"/>
              <a:t> </a:t>
            </a:r>
            <a:r>
              <a:rPr lang="de-DE" dirty="0" err="1" smtClean="0"/>
              <a:t>diam</a:t>
            </a:r>
            <a:r>
              <a:rPr lang="de-DE" dirty="0" smtClean="0"/>
              <a:t> </a:t>
            </a:r>
            <a:r>
              <a:rPr lang="de-DE" dirty="0" err="1" smtClean="0"/>
              <a:t>nonummy</a:t>
            </a:r>
            <a:r>
              <a:rPr lang="de-DE" dirty="0" smtClean="0"/>
              <a:t> </a:t>
            </a:r>
            <a:r>
              <a:rPr lang="de-DE" dirty="0" err="1" smtClean="0"/>
              <a:t>nibh</a:t>
            </a:r>
            <a:r>
              <a:rPr lang="de-DE" dirty="0" smtClean="0"/>
              <a:t> </a:t>
            </a:r>
            <a:r>
              <a:rPr lang="de-DE" dirty="0" err="1" smtClean="0"/>
              <a:t>euismod</a:t>
            </a:r>
            <a:r>
              <a:rPr lang="de-DE" dirty="0" smtClean="0"/>
              <a:t> </a:t>
            </a:r>
            <a:r>
              <a:rPr lang="de-DE" dirty="0" err="1" smtClean="0"/>
              <a:t>tincidunt</a:t>
            </a:r>
            <a:r>
              <a:rPr lang="de-DE" dirty="0" smtClean="0"/>
              <a:t> </a:t>
            </a:r>
            <a:r>
              <a:rPr lang="de-DE" dirty="0" err="1" smtClean="0"/>
              <a:t>ut</a:t>
            </a:r>
            <a:r>
              <a:rPr lang="de-DE" dirty="0" smtClean="0"/>
              <a:t> </a:t>
            </a:r>
            <a:r>
              <a:rPr lang="de-DE" dirty="0" err="1" smtClean="0"/>
              <a:t>laoreet</a:t>
            </a:r>
            <a:r>
              <a:rPr lang="de-DE" dirty="0" smtClean="0"/>
              <a:t> </a:t>
            </a:r>
            <a:r>
              <a:rPr lang="de-DE" dirty="0" err="1" smtClean="0"/>
              <a:t>dolore</a:t>
            </a:r>
            <a:r>
              <a:rPr lang="de-DE" dirty="0" smtClean="0"/>
              <a:t> magna </a:t>
            </a:r>
            <a:r>
              <a:rPr lang="de-DE" dirty="0" err="1" smtClean="0"/>
              <a:t>aliquam</a:t>
            </a:r>
            <a:r>
              <a:rPr lang="de-DE" dirty="0" smtClean="0"/>
              <a:t> </a:t>
            </a:r>
            <a:r>
              <a:rPr lang="de-DE" dirty="0" err="1" smtClean="0"/>
              <a:t>erat</a:t>
            </a:r>
            <a:r>
              <a:rPr lang="de-DE" dirty="0" smtClean="0"/>
              <a:t> </a:t>
            </a:r>
            <a:r>
              <a:rPr lang="de-DE" dirty="0" err="1" smtClean="0"/>
              <a:t>volutpat</a:t>
            </a:r>
            <a:r>
              <a:rPr lang="de-DE" dirty="0" smtClean="0"/>
              <a:t>. </a:t>
            </a:r>
            <a:r>
              <a:rPr lang="de-DE" dirty="0" err="1" smtClean="0"/>
              <a:t>Ut</a:t>
            </a:r>
            <a:r>
              <a:rPr lang="de-DE" dirty="0" smtClean="0"/>
              <a:t> </a:t>
            </a:r>
            <a:r>
              <a:rPr lang="de-DE" dirty="0" err="1" smtClean="0"/>
              <a:t>wisi</a:t>
            </a:r>
            <a:r>
              <a:rPr lang="de-DE" dirty="0" smtClean="0"/>
              <a:t> </a:t>
            </a:r>
            <a:r>
              <a:rPr lang="de-DE" dirty="0" err="1" smtClean="0"/>
              <a:t>enim</a:t>
            </a:r>
            <a:r>
              <a:rPr lang="de-DE" dirty="0" smtClean="0"/>
              <a:t> ad minim </a:t>
            </a:r>
            <a:r>
              <a:rPr lang="de-DE" dirty="0" err="1" smtClean="0"/>
              <a:t>veniam</a:t>
            </a:r>
            <a:r>
              <a:rPr lang="de-DE" dirty="0" smtClean="0"/>
              <a:t>, </a:t>
            </a:r>
            <a:r>
              <a:rPr lang="de-DE" dirty="0" err="1" smtClean="0"/>
              <a:t>quis</a:t>
            </a:r>
            <a:r>
              <a:rPr lang="de-DE" dirty="0" smtClean="0"/>
              <a:t> </a:t>
            </a:r>
            <a:r>
              <a:rPr lang="de-DE" dirty="0" err="1" smtClean="0"/>
              <a:t>nostrud</a:t>
            </a:r>
            <a:r>
              <a:rPr lang="de-DE" dirty="0" smtClean="0"/>
              <a:t> </a:t>
            </a:r>
            <a:r>
              <a:rPr lang="de-DE" dirty="0" err="1" smtClean="0"/>
              <a:t>exerci</a:t>
            </a:r>
            <a:r>
              <a:rPr lang="de-DE" dirty="0" smtClean="0"/>
              <a:t> </a:t>
            </a:r>
            <a:r>
              <a:rPr lang="de-DE" dirty="0" err="1" smtClean="0"/>
              <a:t>tation</a:t>
            </a:r>
            <a:r>
              <a:rPr lang="de-DE" dirty="0" smtClean="0"/>
              <a:t> </a:t>
            </a:r>
            <a:r>
              <a:rPr lang="de-DE" dirty="0" err="1" smtClean="0"/>
              <a:t>ullamcorper</a:t>
            </a:r>
            <a:r>
              <a:rPr lang="de-DE" dirty="0" smtClean="0"/>
              <a:t> </a:t>
            </a:r>
            <a:r>
              <a:rPr lang="de-DE" dirty="0" err="1" smtClean="0"/>
              <a:t>suscipit</a:t>
            </a:r>
            <a:r>
              <a:rPr lang="de-DE" dirty="0" smtClean="0"/>
              <a:t> </a:t>
            </a:r>
            <a:r>
              <a:rPr lang="de-DE" dirty="0" err="1" smtClean="0"/>
              <a:t>lobortis</a:t>
            </a:r>
            <a:r>
              <a:rPr lang="de-DE" dirty="0" smtClean="0"/>
              <a:t> </a:t>
            </a:r>
            <a:r>
              <a:rPr lang="de-DE" dirty="0" err="1" smtClean="0"/>
              <a:t>nisl</a:t>
            </a:r>
            <a:r>
              <a:rPr lang="de-DE" dirty="0" smtClean="0"/>
              <a:t> </a:t>
            </a:r>
            <a:r>
              <a:rPr lang="de-DE" dirty="0" err="1" smtClean="0"/>
              <a:t>ut</a:t>
            </a:r>
            <a:r>
              <a:rPr lang="de-DE" dirty="0" smtClean="0"/>
              <a:t> </a:t>
            </a:r>
            <a:r>
              <a:rPr lang="de-DE" dirty="0" err="1" smtClean="0"/>
              <a:t>aliquip</a:t>
            </a:r>
            <a:r>
              <a:rPr lang="de-DE" dirty="0" smtClean="0"/>
              <a:t> ex </a:t>
            </a:r>
            <a:r>
              <a:rPr lang="de-DE" dirty="0" err="1" smtClean="0"/>
              <a:t>ea</a:t>
            </a:r>
            <a:r>
              <a:rPr lang="de-DE" dirty="0" smtClean="0"/>
              <a:t> commodo </a:t>
            </a:r>
            <a:r>
              <a:rPr lang="de-DE" dirty="0" err="1" smtClean="0"/>
              <a:t>consequat</a:t>
            </a:r>
            <a:r>
              <a:rPr lang="de-DE" dirty="0" smtClean="0"/>
              <a:t>. Duis </a:t>
            </a:r>
            <a:r>
              <a:rPr lang="de-DE" dirty="0" err="1" smtClean="0"/>
              <a:t>autem</a:t>
            </a:r>
            <a:r>
              <a:rPr lang="de-DE" dirty="0" smtClean="0"/>
              <a:t> </a:t>
            </a:r>
            <a:r>
              <a:rPr lang="de-DE" dirty="0" err="1" smtClean="0"/>
              <a:t>vel</a:t>
            </a:r>
            <a:r>
              <a:rPr lang="de-DE" dirty="0" smtClean="0"/>
              <a:t> </a:t>
            </a:r>
            <a:r>
              <a:rPr lang="de-DE" dirty="0" err="1" smtClean="0"/>
              <a:t>eum</a:t>
            </a:r>
            <a:r>
              <a:rPr lang="de-DE" dirty="0" smtClean="0"/>
              <a:t> </a:t>
            </a:r>
            <a:r>
              <a:rPr lang="de-DE" dirty="0" err="1" smtClean="0"/>
              <a:t>iriure</a:t>
            </a:r>
            <a:r>
              <a:rPr lang="de-DE" dirty="0" smtClean="0"/>
              <a:t> </a:t>
            </a:r>
            <a:r>
              <a:rPr lang="de-DE" dirty="0" err="1" smtClean="0"/>
              <a:t>dolor</a:t>
            </a:r>
            <a:r>
              <a:rPr lang="de-DE" dirty="0" smtClean="0"/>
              <a:t> in </a:t>
            </a:r>
            <a:r>
              <a:rPr lang="de-DE" dirty="0" err="1" smtClean="0"/>
              <a:t>hendrerit</a:t>
            </a:r>
            <a:r>
              <a:rPr lang="de-DE" dirty="0" smtClean="0"/>
              <a:t> in </a:t>
            </a:r>
            <a:r>
              <a:rPr lang="de-DE" dirty="0" err="1" smtClean="0"/>
              <a:t>vulputate</a:t>
            </a:r>
            <a:r>
              <a:rPr lang="de-DE" dirty="0" smtClean="0"/>
              <a:t> </a:t>
            </a:r>
            <a:r>
              <a:rPr lang="de-DE" dirty="0" err="1" smtClean="0"/>
              <a:t>velit</a:t>
            </a:r>
            <a:r>
              <a:rPr lang="de-DE" dirty="0" smtClean="0"/>
              <a:t> esse </a:t>
            </a:r>
            <a:r>
              <a:rPr lang="de-DE" dirty="0" err="1" smtClean="0"/>
              <a:t>molestie</a:t>
            </a:r>
            <a:r>
              <a:rPr lang="de-DE" dirty="0" smtClean="0"/>
              <a:t> </a:t>
            </a:r>
            <a:r>
              <a:rPr lang="de-DE" dirty="0" err="1" smtClean="0"/>
              <a:t>consequat</a:t>
            </a:r>
            <a:r>
              <a:rPr lang="de-DE" dirty="0" smtClean="0"/>
              <a:t>, </a:t>
            </a:r>
            <a:r>
              <a:rPr lang="de-DE" dirty="0" err="1" smtClean="0"/>
              <a:t>vel</a:t>
            </a:r>
            <a:r>
              <a:rPr lang="de-DE" dirty="0" smtClean="0"/>
              <a:t> </a:t>
            </a:r>
            <a:r>
              <a:rPr lang="de-DE" dirty="0" err="1" smtClean="0"/>
              <a:t>illum</a:t>
            </a:r>
            <a:r>
              <a:rPr lang="de-DE" dirty="0" smtClean="0"/>
              <a:t> </a:t>
            </a:r>
            <a:r>
              <a:rPr lang="de-DE" dirty="0" err="1" smtClean="0"/>
              <a:t>dolore</a:t>
            </a:r>
            <a:r>
              <a:rPr lang="de-DE" dirty="0" smtClean="0"/>
              <a:t> </a:t>
            </a:r>
            <a:r>
              <a:rPr lang="de-DE" dirty="0" err="1" smtClean="0"/>
              <a:t>eu</a:t>
            </a:r>
            <a:r>
              <a:rPr lang="de-DE" dirty="0" smtClean="0"/>
              <a:t> </a:t>
            </a:r>
            <a:r>
              <a:rPr lang="de-DE" dirty="0" err="1" smtClean="0"/>
              <a:t>feugiat</a:t>
            </a:r>
            <a:r>
              <a:rPr lang="de-DE" dirty="0" smtClean="0"/>
              <a:t> </a:t>
            </a:r>
            <a:r>
              <a:rPr lang="de-DE" dirty="0" err="1" smtClean="0"/>
              <a:t>nulla</a:t>
            </a:r>
            <a:r>
              <a:rPr lang="de-DE" dirty="0" smtClean="0"/>
              <a:t> </a:t>
            </a:r>
            <a:r>
              <a:rPr lang="de-DE" dirty="0" err="1" smtClean="0"/>
              <a:t>facilisis</a:t>
            </a:r>
            <a:r>
              <a:rPr lang="de-DE" dirty="0" smtClean="0"/>
              <a:t> </a:t>
            </a:r>
            <a:r>
              <a:rPr lang="de-DE" dirty="0" err="1" smtClean="0"/>
              <a:t>at</a:t>
            </a:r>
            <a:r>
              <a:rPr lang="de-DE" dirty="0" smtClean="0"/>
              <a:t> </a:t>
            </a:r>
            <a:r>
              <a:rPr lang="de-DE" dirty="0" err="1" smtClean="0"/>
              <a:t>vero</a:t>
            </a:r>
            <a:r>
              <a:rPr lang="de-DE" dirty="0" smtClean="0"/>
              <a:t> </a:t>
            </a:r>
            <a:r>
              <a:rPr lang="de-DE" dirty="0" err="1" smtClean="0"/>
              <a:t>eros</a:t>
            </a:r>
            <a:r>
              <a:rPr lang="de-DE" dirty="0" smtClean="0"/>
              <a:t> et </a:t>
            </a:r>
            <a:r>
              <a:rPr lang="de-DE" dirty="0" err="1" smtClean="0"/>
              <a:t>accumsan</a:t>
            </a:r>
            <a:r>
              <a:rPr lang="de-DE" dirty="0" smtClean="0"/>
              <a:t> et </a:t>
            </a:r>
            <a:r>
              <a:rPr lang="de-DE" dirty="0" err="1" smtClean="0"/>
              <a:t>iusto</a:t>
            </a:r>
            <a:r>
              <a:rPr lang="de-DE" dirty="0" smtClean="0"/>
              <a:t> </a:t>
            </a:r>
            <a:r>
              <a:rPr lang="de-DE" dirty="0" err="1" smtClean="0"/>
              <a:t>odio</a:t>
            </a:r>
            <a:r>
              <a:rPr lang="de-DE" dirty="0" smtClean="0"/>
              <a:t> </a:t>
            </a:r>
            <a:r>
              <a:rPr lang="de-DE" dirty="0" err="1" smtClean="0"/>
              <a:t>dignissim</a:t>
            </a:r>
            <a:r>
              <a:rPr lang="de-DE" dirty="0" smtClean="0"/>
              <a:t> </a:t>
            </a:r>
            <a:r>
              <a:rPr lang="de-DE" dirty="0" err="1" smtClean="0"/>
              <a:t>qui</a:t>
            </a:r>
            <a:r>
              <a:rPr lang="de-DE" dirty="0" smtClean="0"/>
              <a:t> </a:t>
            </a:r>
            <a:r>
              <a:rPr lang="de-DE" dirty="0" err="1" smtClean="0"/>
              <a:t>blandit</a:t>
            </a:r>
            <a:r>
              <a:rPr lang="de-DE" dirty="0" smtClean="0"/>
              <a:t> </a:t>
            </a:r>
            <a:r>
              <a:rPr lang="de-DE" dirty="0" err="1" smtClean="0"/>
              <a:t>praesent</a:t>
            </a:r>
            <a:r>
              <a:rPr lang="de-DE" dirty="0" smtClean="0"/>
              <a:t> </a:t>
            </a:r>
            <a:r>
              <a:rPr lang="de-DE" dirty="0" err="1" smtClean="0"/>
              <a:t>luptatum</a:t>
            </a:r>
            <a:r>
              <a:rPr lang="de-DE" dirty="0" smtClean="0"/>
              <a:t> </a:t>
            </a:r>
            <a:r>
              <a:rPr lang="de-DE" dirty="0" err="1" smtClean="0"/>
              <a:t>zzril</a:t>
            </a:r>
            <a:r>
              <a:rPr lang="de-DE" dirty="0" smtClean="0"/>
              <a:t> </a:t>
            </a:r>
            <a:r>
              <a:rPr lang="de-DE" dirty="0" err="1" smtClean="0"/>
              <a:t>delenit</a:t>
            </a:r>
            <a:r>
              <a:rPr lang="de-DE" dirty="0" smtClean="0"/>
              <a:t> </a:t>
            </a:r>
            <a:r>
              <a:rPr lang="de-DE" dirty="0" err="1" smtClean="0"/>
              <a:t>augue</a:t>
            </a:r>
            <a:r>
              <a:rPr lang="de-DE" dirty="0" smtClean="0"/>
              <a:t> </a:t>
            </a:r>
            <a:r>
              <a:rPr lang="de-DE" dirty="0" err="1" smtClean="0"/>
              <a:t>duis</a:t>
            </a:r>
            <a:r>
              <a:rPr lang="de-DE" dirty="0" smtClean="0"/>
              <a:t> </a:t>
            </a:r>
            <a:r>
              <a:rPr lang="de-DE" dirty="0" err="1" smtClean="0"/>
              <a:t>dolore</a:t>
            </a:r>
            <a:r>
              <a:rPr lang="de-DE" dirty="0" smtClean="0"/>
              <a:t> </a:t>
            </a:r>
            <a:r>
              <a:rPr lang="de-DE" dirty="0" err="1" smtClean="0"/>
              <a:t>te</a:t>
            </a:r>
            <a:r>
              <a:rPr lang="de-DE" dirty="0" smtClean="0"/>
              <a:t> </a:t>
            </a:r>
            <a:r>
              <a:rPr lang="de-DE" dirty="0" err="1" smtClean="0"/>
              <a:t>feugait</a:t>
            </a:r>
            <a:r>
              <a:rPr lang="de-DE" dirty="0" smtClean="0"/>
              <a:t> </a:t>
            </a:r>
            <a:r>
              <a:rPr lang="de-DE" dirty="0" err="1" smtClean="0"/>
              <a:t>nulla</a:t>
            </a:r>
            <a:r>
              <a:rPr lang="de-DE" dirty="0" smtClean="0"/>
              <a:t> </a:t>
            </a:r>
            <a:r>
              <a:rPr lang="de-DE" dirty="0" err="1" smtClean="0"/>
              <a:t>facilisi</a:t>
            </a:r>
            <a:r>
              <a:rPr lang="de-DE" dirty="0" smtClean="0"/>
              <a:t>. Nam </a:t>
            </a:r>
            <a:r>
              <a:rPr lang="de-DE" dirty="0" err="1" smtClean="0"/>
              <a:t>liber</a:t>
            </a:r>
            <a:r>
              <a:rPr lang="de-DE" dirty="0" smtClean="0"/>
              <a:t> </a:t>
            </a:r>
            <a:r>
              <a:rPr lang="de-DE" dirty="0" err="1" smtClean="0"/>
              <a:t>tempor</a:t>
            </a:r>
            <a:r>
              <a:rPr lang="de-DE" dirty="0" smtClean="0"/>
              <a:t> cum </a:t>
            </a:r>
            <a:r>
              <a:rPr lang="de-DE" dirty="0" err="1" smtClean="0"/>
              <a:t>soluta</a:t>
            </a:r>
            <a:r>
              <a:rPr lang="de-DE" dirty="0" smtClean="0"/>
              <a:t> </a:t>
            </a:r>
            <a:r>
              <a:rPr lang="de-DE" dirty="0" err="1" smtClean="0"/>
              <a:t>nobis</a:t>
            </a:r>
            <a:r>
              <a:rPr lang="de-DE" dirty="0" smtClean="0"/>
              <a:t> </a:t>
            </a:r>
            <a:r>
              <a:rPr lang="de-DE" dirty="0" err="1" smtClean="0"/>
              <a:t>eleifend</a:t>
            </a:r>
            <a:r>
              <a:rPr lang="de-DE" dirty="0" smtClean="0"/>
              <a:t> </a:t>
            </a:r>
            <a:r>
              <a:rPr lang="de-DE" dirty="0" err="1" smtClean="0"/>
              <a:t>option</a:t>
            </a:r>
            <a:r>
              <a:rPr lang="de-DE" dirty="0" smtClean="0"/>
              <a:t> </a:t>
            </a:r>
            <a:r>
              <a:rPr lang="de-DE" dirty="0" err="1" smtClean="0"/>
              <a:t>congue</a:t>
            </a:r>
            <a:r>
              <a:rPr lang="de-DE" dirty="0" smtClean="0"/>
              <a:t> </a:t>
            </a:r>
            <a:r>
              <a:rPr lang="de-DE" dirty="0" err="1" smtClean="0"/>
              <a:t>nihil</a:t>
            </a:r>
            <a:r>
              <a:rPr lang="de-DE" dirty="0" smtClean="0"/>
              <a:t> </a:t>
            </a:r>
            <a:r>
              <a:rPr lang="de-DE" dirty="0" err="1" smtClean="0"/>
              <a:t>imperdiet</a:t>
            </a:r>
            <a:r>
              <a:rPr lang="de-DE" dirty="0" smtClean="0"/>
              <a:t> </a:t>
            </a:r>
            <a:r>
              <a:rPr lang="de-DE" dirty="0" err="1" smtClean="0"/>
              <a:t>doming</a:t>
            </a:r>
            <a:r>
              <a:rPr lang="de-DE" dirty="0" smtClean="0"/>
              <a:t> </a:t>
            </a:r>
            <a:r>
              <a:rPr lang="de-DE" dirty="0" err="1" smtClean="0"/>
              <a:t>id</a:t>
            </a:r>
            <a:r>
              <a:rPr lang="de-DE" dirty="0" smtClean="0"/>
              <a:t> </a:t>
            </a:r>
            <a:r>
              <a:rPr lang="de-DE" dirty="0" err="1" smtClean="0"/>
              <a:t>quod</a:t>
            </a:r>
            <a:r>
              <a:rPr lang="de-DE" dirty="0" smtClean="0"/>
              <a:t> </a:t>
            </a:r>
            <a:r>
              <a:rPr lang="de-DE" dirty="0" err="1" smtClean="0"/>
              <a:t>mazim</a:t>
            </a:r>
            <a:r>
              <a:rPr lang="de-DE" dirty="0" smtClean="0"/>
              <a:t> </a:t>
            </a:r>
            <a:r>
              <a:rPr lang="de-DE" dirty="0" err="1" smtClean="0"/>
              <a:t>placerat</a:t>
            </a:r>
            <a:r>
              <a:rPr lang="de-DE" dirty="0" smtClean="0"/>
              <a:t> </a:t>
            </a:r>
            <a:r>
              <a:rPr lang="de-DE" dirty="0" err="1" smtClean="0"/>
              <a:t>facer</a:t>
            </a:r>
            <a:r>
              <a:rPr lang="de-DE" dirty="0" smtClean="0"/>
              <a:t> </a:t>
            </a:r>
            <a:r>
              <a:rPr lang="de-DE" dirty="0" err="1" smtClean="0"/>
              <a:t>possim</a:t>
            </a:r>
            <a:r>
              <a:rPr lang="de-DE" dirty="0" smtClean="0"/>
              <a:t> </a:t>
            </a:r>
            <a:r>
              <a:rPr lang="de-DE" dirty="0" err="1" smtClean="0"/>
              <a:t>assum</a:t>
            </a:r>
            <a:r>
              <a:rPr lang="de-DE" dirty="0" smtClean="0"/>
              <a:t>. </a:t>
            </a:r>
          </a:p>
        </p:txBody>
      </p:sp>
      <p:sp>
        <p:nvSpPr>
          <p:cNvPr id="11" name="Titel 1"/>
          <p:cNvSpPr>
            <a:spLocks noGrp="1"/>
          </p:cNvSpPr>
          <p:nvPr>
            <p:ph type="title" hasCustomPrompt="1"/>
          </p:nvPr>
        </p:nvSpPr>
        <p:spPr>
          <a:xfrm>
            <a:off x="432000" y="720000"/>
            <a:ext cx="8280000" cy="365850"/>
          </a:xfrm>
        </p:spPr>
        <p:txBody>
          <a:bodyPr/>
          <a:lstStyle>
            <a:lvl1pPr>
              <a:defRPr baseline="0">
                <a:solidFill>
                  <a:srgbClr val="333333"/>
                </a:solidFill>
              </a:defRPr>
            </a:lvl1pPr>
          </a:lstStyle>
          <a:p>
            <a:r>
              <a:rPr lang="de-DE" dirty="0" smtClean="0"/>
              <a:t>Slide Headline   ̶  </a:t>
            </a:r>
            <a:r>
              <a:rPr lang="de-DE" dirty="0" err="1" smtClean="0"/>
              <a:t>Tahoma</a:t>
            </a:r>
            <a:r>
              <a:rPr lang="de-DE" dirty="0" smtClean="0"/>
              <a:t> Regular 22pt</a:t>
            </a:r>
            <a:endParaRPr lang="de-DE" dirty="0"/>
          </a:p>
        </p:txBody>
      </p:sp>
      <p:sp>
        <p:nvSpPr>
          <p:cNvPr id="12" name="Textplatzhalter 10"/>
          <p:cNvSpPr>
            <a:spLocks noGrp="1"/>
          </p:cNvSpPr>
          <p:nvPr>
            <p:ph type="body" sz="quarter" idx="15" hasCustomPrompt="1"/>
          </p:nvPr>
        </p:nvSpPr>
        <p:spPr>
          <a:xfrm>
            <a:off x="431800" y="1085850"/>
            <a:ext cx="8280400" cy="390525"/>
          </a:xfrm>
        </p:spPr>
        <p:txBody>
          <a:bodyPr/>
          <a:lstStyle>
            <a:lvl1pPr algn="l" defTabSz="457200" rtl="0" eaLnBrk="1" latinLnBrk="0" hangingPunct="1">
              <a:spcBef>
                <a:spcPct val="0"/>
              </a:spcBef>
              <a:buNone/>
              <a:defRPr lang="en-US" sz="2200" kern="1200" baseline="0" dirty="0" smtClean="0">
                <a:solidFill>
                  <a:srgbClr val="F08700"/>
                </a:solidFill>
                <a:latin typeface="+mj-lt"/>
                <a:ea typeface="+mj-ea"/>
                <a:cs typeface="+mj-cs"/>
              </a:defRPr>
            </a:lvl1pPr>
          </a:lstStyle>
          <a:p>
            <a:pPr lvl="0"/>
            <a:r>
              <a:rPr lang="en-US" dirty="0" smtClean="0"/>
              <a:t>Subtitle Slide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_TEXT_FIGURE">
    <p:spTree>
      <p:nvGrpSpPr>
        <p:cNvPr id="1" name=""/>
        <p:cNvGrpSpPr/>
        <p:nvPr/>
      </p:nvGrpSpPr>
      <p:grpSpPr>
        <a:xfrm>
          <a:off x="0" y="0"/>
          <a:ext cx="0" cy="0"/>
          <a:chOff x="0" y="0"/>
          <a:chExt cx="0" cy="0"/>
        </a:xfrm>
      </p:grpSpPr>
      <p:sp>
        <p:nvSpPr>
          <p:cNvPr id="8" name="Inhaltsplatzhalter 2"/>
          <p:cNvSpPr>
            <a:spLocks noGrp="1"/>
          </p:cNvSpPr>
          <p:nvPr>
            <p:ph idx="14" hasCustomPrompt="1"/>
          </p:nvPr>
        </p:nvSpPr>
        <p:spPr>
          <a:xfrm>
            <a:off x="432000" y="1715388"/>
            <a:ext cx="3960000" cy="4410000"/>
          </a:xfrm>
        </p:spPr>
        <p:txBody>
          <a:bodyPr/>
          <a:lstStyle>
            <a:lvl1pPr marL="0" indent="0">
              <a:buNone/>
              <a:defRPr>
                <a:solidFill>
                  <a:schemeClr val="tx1"/>
                </a:solidFill>
              </a:defRPr>
            </a:lvl1pPr>
            <a:lvl2pPr marL="0" indent="0">
              <a:buNone/>
              <a:defRPr/>
            </a:lvl2pPr>
            <a:lvl3pPr>
              <a:buNone/>
              <a:defRPr/>
            </a:lvl3pPr>
            <a:lvl4pPr>
              <a:buNone/>
              <a:defRPr/>
            </a:lvl4pPr>
            <a:lvl5pPr>
              <a:buNone/>
              <a:defRPr/>
            </a:lvl5pPr>
          </a:lstStyle>
          <a:p>
            <a:pPr lvl="1"/>
            <a:r>
              <a:rPr lang="de-DE" dirty="0" smtClean="0"/>
              <a:t>Subheadline</a:t>
            </a:r>
          </a:p>
          <a:p>
            <a:pPr lvl="1"/>
            <a:r>
              <a:rPr lang="de-DE" dirty="0" err="1" smtClean="0">
                <a:solidFill>
                  <a:schemeClr val="accent5"/>
                </a:solidFill>
              </a:rPr>
              <a:t>Lorem</a:t>
            </a:r>
            <a:r>
              <a:rPr lang="de-DE" dirty="0" smtClean="0">
                <a:solidFill>
                  <a:schemeClr val="accent5"/>
                </a:solidFill>
              </a:rPr>
              <a:t> </a:t>
            </a:r>
            <a:r>
              <a:rPr lang="de-DE" dirty="0" err="1" smtClean="0">
                <a:solidFill>
                  <a:schemeClr val="accent5"/>
                </a:solidFill>
              </a:rPr>
              <a:t>ipsum</a:t>
            </a:r>
            <a:r>
              <a:rPr lang="de-DE" dirty="0" smtClean="0">
                <a:solidFill>
                  <a:schemeClr val="accent5"/>
                </a:solidFill>
              </a:rPr>
              <a:t> </a:t>
            </a:r>
            <a:r>
              <a:rPr lang="de-DE" dirty="0" err="1" smtClean="0">
                <a:solidFill>
                  <a:schemeClr val="accent5"/>
                </a:solidFill>
              </a:rPr>
              <a:t>dolor</a:t>
            </a:r>
            <a:r>
              <a:rPr lang="de-DE" dirty="0" smtClean="0">
                <a:solidFill>
                  <a:schemeClr val="accent5"/>
                </a:solidFill>
              </a:rPr>
              <a:t> </a:t>
            </a:r>
            <a:r>
              <a:rPr lang="de-DE" dirty="0" err="1" smtClean="0">
                <a:solidFill>
                  <a:schemeClr val="accent5"/>
                </a:solidFill>
              </a:rPr>
              <a:t>sit</a:t>
            </a:r>
            <a:r>
              <a:rPr lang="de-DE" dirty="0" smtClean="0">
                <a:solidFill>
                  <a:schemeClr val="accent5"/>
                </a:solidFill>
              </a:rPr>
              <a:t> </a:t>
            </a:r>
            <a:r>
              <a:rPr lang="de-DE" dirty="0" err="1" smtClean="0">
                <a:solidFill>
                  <a:schemeClr val="accent5"/>
                </a:solidFill>
              </a:rPr>
              <a:t>amet</a:t>
            </a:r>
            <a:r>
              <a:rPr lang="de-DE" dirty="0" smtClean="0">
                <a:solidFill>
                  <a:schemeClr val="accent5"/>
                </a:solidFill>
              </a:rPr>
              <a:t>, </a:t>
            </a:r>
            <a:r>
              <a:rPr lang="de-DE" dirty="0" err="1" smtClean="0">
                <a:solidFill>
                  <a:schemeClr val="accent5"/>
                </a:solidFill>
              </a:rPr>
              <a:t>consectetuer</a:t>
            </a:r>
            <a:r>
              <a:rPr lang="de-DE" dirty="0" smtClean="0">
                <a:solidFill>
                  <a:schemeClr val="accent5"/>
                </a:solidFill>
              </a:rPr>
              <a:t> </a:t>
            </a:r>
            <a:r>
              <a:rPr lang="de-DE" dirty="0" err="1" smtClean="0">
                <a:solidFill>
                  <a:schemeClr val="accent5"/>
                </a:solidFill>
              </a:rPr>
              <a:t>adipiscing</a:t>
            </a:r>
            <a:r>
              <a:rPr lang="de-DE" dirty="0" smtClean="0">
                <a:solidFill>
                  <a:schemeClr val="accent5"/>
                </a:solidFill>
              </a:rPr>
              <a:t> </a:t>
            </a:r>
            <a:r>
              <a:rPr lang="de-DE" dirty="0" err="1" smtClean="0">
                <a:solidFill>
                  <a:schemeClr val="accent5"/>
                </a:solidFill>
              </a:rPr>
              <a:t>elit</a:t>
            </a:r>
            <a:r>
              <a:rPr lang="de-DE" dirty="0" smtClean="0">
                <a:solidFill>
                  <a:schemeClr val="accent5"/>
                </a:solidFill>
              </a:rPr>
              <a:t>, </a:t>
            </a:r>
            <a:r>
              <a:rPr lang="de-DE" dirty="0" err="1" smtClean="0">
                <a:solidFill>
                  <a:schemeClr val="accent5"/>
                </a:solidFill>
              </a:rPr>
              <a:t>sed</a:t>
            </a:r>
            <a:r>
              <a:rPr lang="de-DE" dirty="0" smtClean="0">
                <a:solidFill>
                  <a:schemeClr val="accent5"/>
                </a:solidFill>
              </a:rPr>
              <a:t> </a:t>
            </a:r>
            <a:r>
              <a:rPr lang="de-DE" dirty="0" err="1" smtClean="0">
                <a:solidFill>
                  <a:schemeClr val="accent5"/>
                </a:solidFill>
              </a:rPr>
              <a:t>diam</a:t>
            </a:r>
            <a:r>
              <a:rPr lang="de-DE" dirty="0" smtClean="0">
                <a:solidFill>
                  <a:schemeClr val="accent5"/>
                </a:solidFill>
              </a:rPr>
              <a:t> </a:t>
            </a:r>
            <a:r>
              <a:rPr lang="de-DE" dirty="0" err="1" smtClean="0">
                <a:solidFill>
                  <a:schemeClr val="accent5"/>
                </a:solidFill>
              </a:rPr>
              <a:t>nonummy</a:t>
            </a:r>
            <a:r>
              <a:rPr lang="de-DE" dirty="0" smtClean="0">
                <a:solidFill>
                  <a:schemeClr val="accent5"/>
                </a:solidFill>
              </a:rPr>
              <a:t> </a:t>
            </a:r>
            <a:r>
              <a:rPr lang="de-DE" dirty="0" err="1" smtClean="0">
                <a:solidFill>
                  <a:schemeClr val="accent5"/>
                </a:solidFill>
              </a:rPr>
              <a:t>nibh</a:t>
            </a:r>
            <a:r>
              <a:rPr lang="de-DE" dirty="0" smtClean="0">
                <a:solidFill>
                  <a:schemeClr val="accent5"/>
                </a:solidFill>
              </a:rPr>
              <a:t> </a:t>
            </a:r>
            <a:r>
              <a:rPr lang="de-DE" dirty="0" err="1" smtClean="0">
                <a:solidFill>
                  <a:schemeClr val="accent5"/>
                </a:solidFill>
              </a:rPr>
              <a:t>euismod</a:t>
            </a:r>
            <a:r>
              <a:rPr lang="de-DE" dirty="0" smtClean="0">
                <a:solidFill>
                  <a:schemeClr val="accent5"/>
                </a:solidFill>
              </a:rPr>
              <a:t> </a:t>
            </a:r>
            <a:r>
              <a:rPr lang="de-DE" dirty="0" err="1" smtClean="0">
                <a:solidFill>
                  <a:schemeClr val="accent5"/>
                </a:solidFill>
              </a:rPr>
              <a:t>tincidunt</a:t>
            </a:r>
            <a:r>
              <a:rPr lang="de-DE" dirty="0" smtClean="0">
                <a:solidFill>
                  <a:schemeClr val="accent5"/>
                </a:solidFill>
              </a:rPr>
              <a:t> </a:t>
            </a:r>
            <a:r>
              <a:rPr lang="de-DE" dirty="0" err="1" smtClean="0">
                <a:solidFill>
                  <a:schemeClr val="accent5"/>
                </a:solidFill>
              </a:rPr>
              <a:t>ut</a:t>
            </a:r>
            <a:r>
              <a:rPr lang="de-DE" dirty="0" smtClean="0">
                <a:solidFill>
                  <a:schemeClr val="accent5"/>
                </a:solidFill>
              </a:rPr>
              <a:t> </a:t>
            </a:r>
            <a:r>
              <a:rPr lang="de-DE" dirty="0" err="1" smtClean="0">
                <a:solidFill>
                  <a:schemeClr val="accent5"/>
                </a:solidFill>
              </a:rPr>
              <a:t>laoreet</a:t>
            </a:r>
            <a:r>
              <a:rPr lang="de-DE" dirty="0" smtClean="0">
                <a:solidFill>
                  <a:schemeClr val="accent5"/>
                </a:solidFill>
              </a:rPr>
              <a:t> </a:t>
            </a:r>
            <a:r>
              <a:rPr lang="de-DE" dirty="0" err="1" smtClean="0">
                <a:solidFill>
                  <a:schemeClr val="accent5"/>
                </a:solidFill>
              </a:rPr>
              <a:t>dolore</a:t>
            </a:r>
            <a:r>
              <a:rPr lang="de-DE" dirty="0" smtClean="0">
                <a:solidFill>
                  <a:schemeClr val="accent5"/>
                </a:solidFill>
              </a:rPr>
              <a:t> magna </a:t>
            </a:r>
            <a:r>
              <a:rPr lang="de-DE" dirty="0" err="1" smtClean="0">
                <a:solidFill>
                  <a:schemeClr val="accent5"/>
                </a:solidFill>
              </a:rPr>
              <a:t>aliquam</a:t>
            </a:r>
            <a:r>
              <a:rPr lang="de-DE" dirty="0" smtClean="0">
                <a:solidFill>
                  <a:schemeClr val="accent5"/>
                </a:solidFill>
              </a:rPr>
              <a:t> </a:t>
            </a:r>
            <a:r>
              <a:rPr lang="de-DE" dirty="0" err="1" smtClean="0">
                <a:solidFill>
                  <a:schemeClr val="accent5"/>
                </a:solidFill>
              </a:rPr>
              <a:t>erat</a:t>
            </a:r>
            <a:r>
              <a:rPr lang="de-DE" dirty="0" smtClean="0">
                <a:solidFill>
                  <a:schemeClr val="accent5"/>
                </a:solidFill>
              </a:rPr>
              <a:t> </a:t>
            </a:r>
            <a:r>
              <a:rPr lang="de-DE" dirty="0" err="1" smtClean="0">
                <a:solidFill>
                  <a:schemeClr val="accent5"/>
                </a:solidFill>
              </a:rPr>
              <a:t>volutpat</a:t>
            </a:r>
            <a:r>
              <a:rPr lang="de-DE" dirty="0" smtClean="0">
                <a:solidFill>
                  <a:schemeClr val="accent5"/>
                </a:solidFill>
              </a:rPr>
              <a:t>. </a:t>
            </a:r>
            <a:r>
              <a:rPr lang="de-DE" dirty="0" err="1" smtClean="0">
                <a:solidFill>
                  <a:schemeClr val="accent5"/>
                </a:solidFill>
              </a:rPr>
              <a:t>Ut</a:t>
            </a:r>
            <a:r>
              <a:rPr lang="de-DE" dirty="0" smtClean="0">
                <a:solidFill>
                  <a:schemeClr val="accent5"/>
                </a:solidFill>
              </a:rPr>
              <a:t> </a:t>
            </a:r>
            <a:r>
              <a:rPr lang="de-DE" dirty="0" err="1" smtClean="0">
                <a:solidFill>
                  <a:schemeClr val="accent5"/>
                </a:solidFill>
              </a:rPr>
              <a:t>wisi</a:t>
            </a:r>
            <a:r>
              <a:rPr lang="de-DE" dirty="0" smtClean="0">
                <a:solidFill>
                  <a:schemeClr val="accent5"/>
                </a:solidFill>
              </a:rPr>
              <a:t> </a:t>
            </a:r>
            <a:r>
              <a:rPr lang="de-DE" dirty="0" err="1" smtClean="0">
                <a:solidFill>
                  <a:schemeClr val="accent5"/>
                </a:solidFill>
              </a:rPr>
              <a:t>enim</a:t>
            </a:r>
            <a:r>
              <a:rPr lang="de-DE" dirty="0" smtClean="0">
                <a:solidFill>
                  <a:schemeClr val="accent5"/>
                </a:solidFill>
              </a:rPr>
              <a:t> ad minim </a:t>
            </a:r>
            <a:r>
              <a:rPr lang="de-DE" dirty="0" err="1" smtClean="0">
                <a:solidFill>
                  <a:schemeClr val="accent5"/>
                </a:solidFill>
              </a:rPr>
              <a:t>veniam</a:t>
            </a:r>
            <a:r>
              <a:rPr lang="de-DE" dirty="0" smtClean="0">
                <a:solidFill>
                  <a:schemeClr val="accent5"/>
                </a:solidFill>
              </a:rPr>
              <a:t>, </a:t>
            </a:r>
            <a:r>
              <a:rPr lang="de-DE" dirty="0" err="1" smtClean="0">
                <a:solidFill>
                  <a:schemeClr val="accent5"/>
                </a:solidFill>
              </a:rPr>
              <a:t>quis</a:t>
            </a:r>
            <a:r>
              <a:rPr lang="de-DE" dirty="0" smtClean="0">
                <a:solidFill>
                  <a:schemeClr val="accent5"/>
                </a:solidFill>
              </a:rPr>
              <a:t> </a:t>
            </a:r>
            <a:r>
              <a:rPr lang="de-DE" dirty="0" err="1" smtClean="0">
                <a:solidFill>
                  <a:schemeClr val="accent5"/>
                </a:solidFill>
              </a:rPr>
              <a:t>nostrud</a:t>
            </a:r>
            <a:r>
              <a:rPr lang="de-DE" dirty="0" smtClean="0">
                <a:solidFill>
                  <a:schemeClr val="accent5"/>
                </a:solidFill>
              </a:rPr>
              <a:t> </a:t>
            </a:r>
            <a:r>
              <a:rPr lang="de-DE" dirty="0" err="1" smtClean="0">
                <a:solidFill>
                  <a:schemeClr val="accent5"/>
                </a:solidFill>
              </a:rPr>
              <a:t>exerci</a:t>
            </a:r>
            <a:r>
              <a:rPr lang="de-DE" dirty="0" smtClean="0">
                <a:solidFill>
                  <a:schemeClr val="accent5"/>
                </a:solidFill>
              </a:rPr>
              <a:t> </a:t>
            </a:r>
            <a:r>
              <a:rPr lang="de-DE" dirty="0" err="1" smtClean="0">
                <a:solidFill>
                  <a:schemeClr val="accent5"/>
                </a:solidFill>
              </a:rPr>
              <a:t>tation</a:t>
            </a:r>
            <a:r>
              <a:rPr lang="de-DE" dirty="0" smtClean="0">
                <a:solidFill>
                  <a:schemeClr val="accent5"/>
                </a:solidFill>
              </a:rPr>
              <a:t> </a:t>
            </a:r>
            <a:r>
              <a:rPr lang="de-DE" dirty="0" err="1" smtClean="0">
                <a:solidFill>
                  <a:schemeClr val="accent5"/>
                </a:solidFill>
              </a:rPr>
              <a:t>ullamcorper</a:t>
            </a:r>
            <a:r>
              <a:rPr lang="de-DE" dirty="0" smtClean="0">
                <a:solidFill>
                  <a:schemeClr val="accent5"/>
                </a:solidFill>
              </a:rPr>
              <a:t> </a:t>
            </a:r>
            <a:r>
              <a:rPr lang="de-DE" dirty="0" err="1" smtClean="0">
                <a:solidFill>
                  <a:schemeClr val="accent5"/>
                </a:solidFill>
              </a:rPr>
              <a:t>suscipit</a:t>
            </a:r>
            <a:r>
              <a:rPr lang="de-DE" dirty="0" smtClean="0">
                <a:solidFill>
                  <a:schemeClr val="accent5"/>
                </a:solidFill>
              </a:rPr>
              <a:t> </a:t>
            </a:r>
            <a:r>
              <a:rPr lang="de-DE" dirty="0" err="1" smtClean="0">
                <a:solidFill>
                  <a:schemeClr val="accent5"/>
                </a:solidFill>
              </a:rPr>
              <a:t>lobortis</a:t>
            </a:r>
            <a:r>
              <a:rPr lang="de-DE" dirty="0" smtClean="0">
                <a:solidFill>
                  <a:schemeClr val="accent5"/>
                </a:solidFill>
              </a:rPr>
              <a:t> </a:t>
            </a:r>
            <a:r>
              <a:rPr lang="de-DE" dirty="0" err="1" smtClean="0">
                <a:solidFill>
                  <a:schemeClr val="accent5"/>
                </a:solidFill>
              </a:rPr>
              <a:t>nisl</a:t>
            </a:r>
            <a:r>
              <a:rPr lang="de-DE" dirty="0" smtClean="0">
                <a:solidFill>
                  <a:schemeClr val="accent5"/>
                </a:solidFill>
              </a:rPr>
              <a:t> </a:t>
            </a:r>
            <a:r>
              <a:rPr lang="de-DE" dirty="0" err="1" smtClean="0">
                <a:solidFill>
                  <a:schemeClr val="accent5"/>
                </a:solidFill>
              </a:rPr>
              <a:t>ut</a:t>
            </a:r>
            <a:r>
              <a:rPr lang="de-DE" dirty="0" smtClean="0">
                <a:solidFill>
                  <a:schemeClr val="accent5"/>
                </a:solidFill>
              </a:rPr>
              <a:t> </a:t>
            </a:r>
            <a:r>
              <a:rPr lang="de-DE" dirty="0" err="1" smtClean="0">
                <a:solidFill>
                  <a:schemeClr val="accent5"/>
                </a:solidFill>
              </a:rPr>
              <a:t>aliquip</a:t>
            </a:r>
            <a:r>
              <a:rPr lang="de-DE" dirty="0" smtClean="0">
                <a:solidFill>
                  <a:schemeClr val="accent5"/>
                </a:solidFill>
              </a:rPr>
              <a:t> ex </a:t>
            </a:r>
            <a:r>
              <a:rPr lang="de-DE" dirty="0" err="1" smtClean="0">
                <a:solidFill>
                  <a:schemeClr val="accent5"/>
                </a:solidFill>
              </a:rPr>
              <a:t>ea</a:t>
            </a:r>
            <a:r>
              <a:rPr lang="de-DE" dirty="0" smtClean="0">
                <a:solidFill>
                  <a:schemeClr val="accent5"/>
                </a:solidFill>
              </a:rPr>
              <a:t> commodo </a:t>
            </a:r>
            <a:r>
              <a:rPr lang="de-DE" dirty="0" err="1" smtClean="0">
                <a:solidFill>
                  <a:schemeClr val="accent5"/>
                </a:solidFill>
              </a:rPr>
              <a:t>consequat</a:t>
            </a:r>
            <a:r>
              <a:rPr lang="de-DE" dirty="0" smtClean="0">
                <a:solidFill>
                  <a:schemeClr val="accent5"/>
                </a:solidFill>
              </a:rPr>
              <a:t>. Duis </a:t>
            </a:r>
            <a:r>
              <a:rPr lang="de-DE" dirty="0" err="1" smtClean="0">
                <a:solidFill>
                  <a:schemeClr val="accent5"/>
                </a:solidFill>
              </a:rPr>
              <a:t>autem</a:t>
            </a:r>
            <a:r>
              <a:rPr lang="de-DE" dirty="0" smtClean="0">
                <a:solidFill>
                  <a:schemeClr val="accent5"/>
                </a:solidFill>
              </a:rPr>
              <a:t> </a:t>
            </a:r>
            <a:r>
              <a:rPr lang="de-DE" dirty="0" err="1" smtClean="0">
                <a:solidFill>
                  <a:schemeClr val="accent5"/>
                </a:solidFill>
              </a:rPr>
              <a:t>vel</a:t>
            </a:r>
            <a:r>
              <a:rPr lang="de-DE" dirty="0" smtClean="0">
                <a:solidFill>
                  <a:schemeClr val="accent5"/>
                </a:solidFill>
              </a:rPr>
              <a:t> </a:t>
            </a:r>
            <a:r>
              <a:rPr lang="de-DE" dirty="0" err="1" smtClean="0">
                <a:solidFill>
                  <a:schemeClr val="accent5"/>
                </a:solidFill>
              </a:rPr>
              <a:t>eum</a:t>
            </a:r>
            <a:r>
              <a:rPr lang="de-DE" dirty="0" smtClean="0">
                <a:solidFill>
                  <a:schemeClr val="accent5"/>
                </a:solidFill>
              </a:rPr>
              <a:t> </a:t>
            </a:r>
            <a:r>
              <a:rPr lang="de-DE" dirty="0" err="1" smtClean="0">
                <a:solidFill>
                  <a:schemeClr val="accent5"/>
                </a:solidFill>
              </a:rPr>
              <a:t>iriure</a:t>
            </a:r>
            <a:r>
              <a:rPr lang="de-DE" dirty="0" smtClean="0">
                <a:solidFill>
                  <a:schemeClr val="accent5"/>
                </a:solidFill>
              </a:rPr>
              <a:t> </a:t>
            </a:r>
            <a:r>
              <a:rPr lang="de-DE" dirty="0" err="1" smtClean="0">
                <a:solidFill>
                  <a:schemeClr val="accent5"/>
                </a:solidFill>
              </a:rPr>
              <a:t>dolor</a:t>
            </a:r>
            <a:r>
              <a:rPr lang="de-DE" dirty="0" smtClean="0">
                <a:solidFill>
                  <a:schemeClr val="accent5"/>
                </a:solidFill>
              </a:rPr>
              <a:t> in </a:t>
            </a:r>
            <a:r>
              <a:rPr lang="de-DE" dirty="0" err="1" smtClean="0">
                <a:solidFill>
                  <a:schemeClr val="accent5"/>
                </a:solidFill>
              </a:rPr>
              <a:t>hendrerit</a:t>
            </a:r>
            <a:r>
              <a:rPr lang="de-DE" dirty="0" smtClean="0">
                <a:solidFill>
                  <a:schemeClr val="accent5"/>
                </a:solidFill>
              </a:rPr>
              <a:t> in </a:t>
            </a:r>
            <a:r>
              <a:rPr lang="de-DE" dirty="0" err="1" smtClean="0">
                <a:solidFill>
                  <a:schemeClr val="accent5"/>
                </a:solidFill>
              </a:rPr>
              <a:t>vulputate</a:t>
            </a:r>
            <a:r>
              <a:rPr lang="de-DE" dirty="0" smtClean="0">
                <a:solidFill>
                  <a:schemeClr val="accent5"/>
                </a:solidFill>
              </a:rPr>
              <a:t> </a:t>
            </a:r>
            <a:r>
              <a:rPr lang="de-DE" dirty="0" err="1" smtClean="0">
                <a:solidFill>
                  <a:schemeClr val="accent5"/>
                </a:solidFill>
              </a:rPr>
              <a:t>velit</a:t>
            </a:r>
            <a:r>
              <a:rPr lang="de-DE" dirty="0" smtClean="0">
                <a:solidFill>
                  <a:schemeClr val="accent5"/>
                </a:solidFill>
              </a:rPr>
              <a:t> esse </a:t>
            </a:r>
            <a:r>
              <a:rPr lang="de-DE" dirty="0" err="1" smtClean="0">
                <a:solidFill>
                  <a:schemeClr val="accent5"/>
                </a:solidFill>
              </a:rPr>
              <a:t>molestie</a:t>
            </a:r>
            <a:r>
              <a:rPr lang="de-DE" dirty="0" smtClean="0">
                <a:solidFill>
                  <a:schemeClr val="accent5"/>
                </a:solidFill>
              </a:rPr>
              <a:t> </a:t>
            </a:r>
            <a:r>
              <a:rPr lang="de-DE" dirty="0" err="1" smtClean="0">
                <a:solidFill>
                  <a:schemeClr val="accent5"/>
                </a:solidFill>
              </a:rPr>
              <a:t>consequat</a:t>
            </a:r>
            <a:r>
              <a:rPr lang="de-DE" dirty="0" smtClean="0">
                <a:solidFill>
                  <a:schemeClr val="accent5"/>
                </a:solidFill>
              </a:rPr>
              <a:t>, </a:t>
            </a:r>
            <a:r>
              <a:rPr lang="de-DE" dirty="0" err="1" smtClean="0">
                <a:solidFill>
                  <a:schemeClr val="accent5"/>
                </a:solidFill>
              </a:rPr>
              <a:t>vel</a:t>
            </a:r>
            <a:r>
              <a:rPr lang="de-DE" dirty="0" smtClean="0">
                <a:solidFill>
                  <a:schemeClr val="accent5"/>
                </a:solidFill>
              </a:rPr>
              <a:t> </a:t>
            </a:r>
            <a:r>
              <a:rPr lang="de-DE" dirty="0" err="1" smtClean="0">
                <a:solidFill>
                  <a:schemeClr val="accent5"/>
                </a:solidFill>
              </a:rPr>
              <a:t>illum</a:t>
            </a:r>
            <a:r>
              <a:rPr lang="de-DE" dirty="0" smtClean="0">
                <a:solidFill>
                  <a:schemeClr val="accent5"/>
                </a:solidFill>
              </a:rPr>
              <a:t> </a:t>
            </a:r>
            <a:r>
              <a:rPr lang="de-DE" dirty="0" err="1" smtClean="0">
                <a:solidFill>
                  <a:schemeClr val="accent5"/>
                </a:solidFill>
              </a:rPr>
              <a:t>dolore</a:t>
            </a:r>
            <a:r>
              <a:rPr lang="de-DE" dirty="0" smtClean="0">
                <a:solidFill>
                  <a:schemeClr val="accent5"/>
                </a:solidFill>
              </a:rPr>
              <a:t> </a:t>
            </a:r>
            <a:r>
              <a:rPr lang="de-DE" dirty="0" err="1" smtClean="0">
                <a:solidFill>
                  <a:schemeClr val="accent5"/>
                </a:solidFill>
              </a:rPr>
              <a:t>eu</a:t>
            </a:r>
            <a:r>
              <a:rPr lang="de-DE" dirty="0" smtClean="0">
                <a:solidFill>
                  <a:schemeClr val="accent5"/>
                </a:solidFill>
              </a:rPr>
              <a:t> </a:t>
            </a:r>
            <a:r>
              <a:rPr lang="de-DE" dirty="0" err="1" smtClean="0">
                <a:solidFill>
                  <a:schemeClr val="accent5"/>
                </a:solidFill>
              </a:rPr>
              <a:t>feugiat</a:t>
            </a:r>
            <a:r>
              <a:rPr lang="de-DE" dirty="0" smtClean="0">
                <a:solidFill>
                  <a:schemeClr val="accent5"/>
                </a:solidFill>
              </a:rPr>
              <a:t> </a:t>
            </a:r>
            <a:r>
              <a:rPr lang="de-DE" dirty="0" err="1" smtClean="0">
                <a:solidFill>
                  <a:schemeClr val="accent5"/>
                </a:solidFill>
              </a:rPr>
              <a:t>nulla</a:t>
            </a:r>
            <a:r>
              <a:rPr lang="de-DE" dirty="0" smtClean="0">
                <a:solidFill>
                  <a:schemeClr val="accent5"/>
                </a:solidFill>
              </a:rPr>
              <a:t> </a:t>
            </a:r>
            <a:r>
              <a:rPr lang="de-DE" dirty="0" err="1" smtClean="0">
                <a:solidFill>
                  <a:schemeClr val="accent5"/>
                </a:solidFill>
              </a:rPr>
              <a:t>facilisis</a:t>
            </a:r>
            <a:r>
              <a:rPr lang="de-DE" dirty="0" smtClean="0">
                <a:solidFill>
                  <a:schemeClr val="accent5"/>
                </a:solidFill>
              </a:rPr>
              <a:t> </a:t>
            </a:r>
            <a:r>
              <a:rPr lang="de-DE" dirty="0" err="1" smtClean="0">
                <a:solidFill>
                  <a:schemeClr val="accent5"/>
                </a:solidFill>
              </a:rPr>
              <a:t>at</a:t>
            </a:r>
            <a:r>
              <a:rPr lang="de-DE" dirty="0" smtClean="0">
                <a:solidFill>
                  <a:schemeClr val="accent5"/>
                </a:solidFill>
              </a:rPr>
              <a:t> </a:t>
            </a:r>
            <a:r>
              <a:rPr lang="de-DE" dirty="0" err="1" smtClean="0">
                <a:solidFill>
                  <a:schemeClr val="accent5"/>
                </a:solidFill>
              </a:rPr>
              <a:t>vero</a:t>
            </a:r>
            <a:r>
              <a:rPr lang="de-DE" dirty="0" smtClean="0">
                <a:solidFill>
                  <a:schemeClr val="accent5"/>
                </a:solidFill>
              </a:rPr>
              <a:t> </a:t>
            </a:r>
            <a:r>
              <a:rPr lang="de-DE" dirty="0" err="1" smtClean="0">
                <a:solidFill>
                  <a:schemeClr val="accent5"/>
                </a:solidFill>
              </a:rPr>
              <a:t>eros</a:t>
            </a:r>
            <a:r>
              <a:rPr lang="de-DE" dirty="0" smtClean="0">
                <a:solidFill>
                  <a:schemeClr val="accent5"/>
                </a:solidFill>
              </a:rPr>
              <a:t> et </a:t>
            </a:r>
            <a:r>
              <a:rPr lang="de-DE" dirty="0" err="1" smtClean="0">
                <a:solidFill>
                  <a:schemeClr val="accent5"/>
                </a:solidFill>
              </a:rPr>
              <a:t>accumsan</a:t>
            </a:r>
            <a:r>
              <a:rPr lang="de-DE" dirty="0" smtClean="0">
                <a:solidFill>
                  <a:schemeClr val="accent5"/>
                </a:solidFill>
              </a:rPr>
              <a:t> et </a:t>
            </a:r>
            <a:r>
              <a:rPr lang="de-DE" dirty="0" err="1" smtClean="0">
                <a:solidFill>
                  <a:schemeClr val="accent5"/>
                </a:solidFill>
              </a:rPr>
              <a:t>iusto</a:t>
            </a:r>
            <a:r>
              <a:rPr lang="de-DE" dirty="0" smtClean="0">
                <a:solidFill>
                  <a:schemeClr val="accent5"/>
                </a:solidFill>
              </a:rPr>
              <a:t> </a:t>
            </a:r>
            <a:r>
              <a:rPr lang="de-DE" dirty="0" err="1" smtClean="0">
                <a:solidFill>
                  <a:schemeClr val="accent5"/>
                </a:solidFill>
              </a:rPr>
              <a:t>odio</a:t>
            </a:r>
            <a:r>
              <a:rPr lang="de-DE" dirty="0" smtClean="0">
                <a:solidFill>
                  <a:schemeClr val="accent5"/>
                </a:solidFill>
              </a:rPr>
              <a:t> </a:t>
            </a:r>
            <a:r>
              <a:rPr lang="de-DE" dirty="0" err="1" smtClean="0">
                <a:solidFill>
                  <a:schemeClr val="accent5"/>
                </a:solidFill>
              </a:rPr>
              <a:t>dignissim</a:t>
            </a:r>
            <a:r>
              <a:rPr lang="de-DE" dirty="0" smtClean="0">
                <a:solidFill>
                  <a:schemeClr val="accent5"/>
                </a:solidFill>
              </a:rPr>
              <a:t> </a:t>
            </a:r>
            <a:r>
              <a:rPr lang="de-DE" dirty="0" err="1" smtClean="0">
                <a:solidFill>
                  <a:schemeClr val="accent5"/>
                </a:solidFill>
              </a:rPr>
              <a:t>qui</a:t>
            </a:r>
            <a:r>
              <a:rPr lang="de-DE" dirty="0" smtClean="0">
                <a:solidFill>
                  <a:schemeClr val="accent5"/>
                </a:solidFill>
              </a:rPr>
              <a:t> </a:t>
            </a:r>
            <a:r>
              <a:rPr lang="de-DE" dirty="0" err="1" smtClean="0">
                <a:solidFill>
                  <a:schemeClr val="accent5"/>
                </a:solidFill>
              </a:rPr>
              <a:t>blandit</a:t>
            </a:r>
            <a:r>
              <a:rPr lang="de-DE" dirty="0" smtClean="0">
                <a:solidFill>
                  <a:schemeClr val="accent5"/>
                </a:solidFill>
              </a:rPr>
              <a:t> </a:t>
            </a:r>
            <a:r>
              <a:rPr lang="de-DE" dirty="0" err="1" smtClean="0">
                <a:solidFill>
                  <a:schemeClr val="accent5"/>
                </a:solidFill>
              </a:rPr>
              <a:t>praesent</a:t>
            </a:r>
            <a:r>
              <a:rPr lang="de-DE" dirty="0" smtClean="0">
                <a:solidFill>
                  <a:schemeClr val="accent5"/>
                </a:solidFill>
              </a:rPr>
              <a:t> </a:t>
            </a:r>
            <a:r>
              <a:rPr lang="de-DE" dirty="0" err="1" smtClean="0">
                <a:solidFill>
                  <a:schemeClr val="accent5"/>
                </a:solidFill>
              </a:rPr>
              <a:t>luptatum</a:t>
            </a:r>
            <a:r>
              <a:rPr lang="de-DE" dirty="0" smtClean="0">
                <a:solidFill>
                  <a:schemeClr val="accent5"/>
                </a:solidFill>
              </a:rPr>
              <a:t> </a:t>
            </a:r>
            <a:r>
              <a:rPr lang="de-DE" dirty="0" err="1" smtClean="0">
                <a:solidFill>
                  <a:schemeClr val="accent5"/>
                </a:solidFill>
              </a:rPr>
              <a:t>zzril</a:t>
            </a:r>
            <a:r>
              <a:rPr lang="de-DE" dirty="0" smtClean="0">
                <a:solidFill>
                  <a:schemeClr val="accent5"/>
                </a:solidFill>
              </a:rPr>
              <a:t> </a:t>
            </a:r>
            <a:r>
              <a:rPr lang="de-DE" dirty="0" err="1" smtClean="0">
                <a:solidFill>
                  <a:schemeClr val="accent5"/>
                </a:solidFill>
              </a:rPr>
              <a:t>delenit</a:t>
            </a:r>
            <a:r>
              <a:rPr lang="de-DE" dirty="0" smtClean="0">
                <a:solidFill>
                  <a:schemeClr val="accent5"/>
                </a:solidFill>
              </a:rPr>
              <a:t> </a:t>
            </a:r>
            <a:r>
              <a:rPr lang="de-DE" dirty="0" err="1" smtClean="0">
                <a:solidFill>
                  <a:schemeClr val="accent5"/>
                </a:solidFill>
              </a:rPr>
              <a:t>augue</a:t>
            </a:r>
            <a:r>
              <a:rPr lang="de-DE" dirty="0" smtClean="0">
                <a:solidFill>
                  <a:schemeClr val="accent5"/>
                </a:solidFill>
              </a:rPr>
              <a:t> </a:t>
            </a:r>
            <a:r>
              <a:rPr lang="de-DE" dirty="0" err="1" smtClean="0">
                <a:solidFill>
                  <a:schemeClr val="accent5"/>
                </a:solidFill>
              </a:rPr>
              <a:t>duis</a:t>
            </a:r>
            <a:r>
              <a:rPr lang="de-DE" dirty="0" smtClean="0">
                <a:solidFill>
                  <a:schemeClr val="accent5"/>
                </a:solidFill>
              </a:rPr>
              <a:t> </a:t>
            </a:r>
            <a:r>
              <a:rPr lang="de-DE" dirty="0" err="1" smtClean="0">
                <a:solidFill>
                  <a:schemeClr val="accent5"/>
                </a:solidFill>
              </a:rPr>
              <a:t>dolore</a:t>
            </a:r>
            <a:r>
              <a:rPr lang="de-DE" dirty="0" smtClean="0">
                <a:solidFill>
                  <a:schemeClr val="accent5"/>
                </a:solidFill>
              </a:rPr>
              <a:t> </a:t>
            </a:r>
            <a:r>
              <a:rPr lang="de-DE" dirty="0" err="1" smtClean="0">
                <a:solidFill>
                  <a:schemeClr val="accent5"/>
                </a:solidFill>
              </a:rPr>
              <a:t>te</a:t>
            </a:r>
            <a:r>
              <a:rPr lang="de-DE" dirty="0" smtClean="0">
                <a:solidFill>
                  <a:schemeClr val="accent5"/>
                </a:solidFill>
              </a:rPr>
              <a:t> </a:t>
            </a:r>
            <a:r>
              <a:rPr lang="de-DE" dirty="0" err="1" smtClean="0">
                <a:solidFill>
                  <a:schemeClr val="accent5"/>
                </a:solidFill>
              </a:rPr>
              <a:t>feugait</a:t>
            </a:r>
            <a:r>
              <a:rPr lang="de-DE" dirty="0" smtClean="0">
                <a:solidFill>
                  <a:schemeClr val="accent5"/>
                </a:solidFill>
              </a:rPr>
              <a:t> </a:t>
            </a:r>
            <a:r>
              <a:rPr lang="de-DE" dirty="0" err="1" smtClean="0">
                <a:solidFill>
                  <a:schemeClr val="accent5"/>
                </a:solidFill>
              </a:rPr>
              <a:t>nulla</a:t>
            </a:r>
            <a:r>
              <a:rPr lang="de-DE" dirty="0" smtClean="0">
                <a:solidFill>
                  <a:schemeClr val="accent5"/>
                </a:solidFill>
              </a:rPr>
              <a:t> </a:t>
            </a:r>
            <a:r>
              <a:rPr lang="de-DE" dirty="0" err="1" smtClean="0">
                <a:solidFill>
                  <a:schemeClr val="accent5"/>
                </a:solidFill>
              </a:rPr>
              <a:t>facilisi</a:t>
            </a:r>
            <a:r>
              <a:rPr lang="de-DE" dirty="0" smtClean="0">
                <a:solidFill>
                  <a:schemeClr val="accent5"/>
                </a:solidFill>
              </a:rPr>
              <a:t>. Nam </a:t>
            </a:r>
            <a:r>
              <a:rPr lang="de-DE" dirty="0" err="1" smtClean="0">
                <a:solidFill>
                  <a:schemeClr val="accent5"/>
                </a:solidFill>
              </a:rPr>
              <a:t>liber</a:t>
            </a:r>
            <a:r>
              <a:rPr lang="de-DE" dirty="0" smtClean="0">
                <a:solidFill>
                  <a:schemeClr val="accent5"/>
                </a:solidFill>
              </a:rPr>
              <a:t> </a:t>
            </a:r>
            <a:r>
              <a:rPr lang="de-DE" dirty="0" err="1" smtClean="0">
                <a:solidFill>
                  <a:schemeClr val="accent5"/>
                </a:solidFill>
              </a:rPr>
              <a:t>tempor</a:t>
            </a:r>
            <a:r>
              <a:rPr lang="de-DE" dirty="0" smtClean="0">
                <a:solidFill>
                  <a:schemeClr val="accent5"/>
                </a:solidFill>
              </a:rPr>
              <a:t> cum </a:t>
            </a:r>
            <a:r>
              <a:rPr lang="de-DE" dirty="0" err="1" smtClean="0">
                <a:solidFill>
                  <a:schemeClr val="accent5"/>
                </a:solidFill>
              </a:rPr>
              <a:t>soluta</a:t>
            </a:r>
            <a:r>
              <a:rPr lang="de-DE" dirty="0" smtClean="0">
                <a:solidFill>
                  <a:schemeClr val="accent5"/>
                </a:solidFill>
              </a:rPr>
              <a:t> </a:t>
            </a:r>
            <a:r>
              <a:rPr lang="de-DE" dirty="0" err="1" smtClean="0">
                <a:solidFill>
                  <a:schemeClr val="accent5"/>
                </a:solidFill>
              </a:rPr>
              <a:t>nobis</a:t>
            </a:r>
            <a:r>
              <a:rPr lang="de-DE" dirty="0" smtClean="0">
                <a:solidFill>
                  <a:schemeClr val="accent5"/>
                </a:solidFill>
              </a:rPr>
              <a:t> </a:t>
            </a:r>
            <a:r>
              <a:rPr lang="de-DE" dirty="0" err="1" smtClean="0">
                <a:solidFill>
                  <a:schemeClr val="accent5"/>
                </a:solidFill>
              </a:rPr>
              <a:t>eleifend</a:t>
            </a:r>
            <a:r>
              <a:rPr lang="de-DE" dirty="0" smtClean="0">
                <a:solidFill>
                  <a:schemeClr val="accent5"/>
                </a:solidFill>
              </a:rPr>
              <a:t> </a:t>
            </a:r>
            <a:r>
              <a:rPr lang="de-DE" dirty="0" err="1" smtClean="0">
                <a:solidFill>
                  <a:schemeClr val="accent5"/>
                </a:solidFill>
              </a:rPr>
              <a:t>option</a:t>
            </a:r>
            <a:r>
              <a:rPr lang="de-DE" dirty="0" smtClean="0">
                <a:solidFill>
                  <a:schemeClr val="accent5"/>
                </a:solidFill>
              </a:rPr>
              <a:t> </a:t>
            </a:r>
            <a:r>
              <a:rPr lang="de-DE" dirty="0" err="1" smtClean="0">
                <a:solidFill>
                  <a:schemeClr val="accent5"/>
                </a:solidFill>
              </a:rPr>
              <a:t>congue</a:t>
            </a:r>
            <a:r>
              <a:rPr lang="de-DE" dirty="0" smtClean="0">
                <a:solidFill>
                  <a:schemeClr val="accent5"/>
                </a:solidFill>
              </a:rPr>
              <a:t> </a:t>
            </a:r>
            <a:r>
              <a:rPr lang="de-DE" dirty="0" err="1" smtClean="0">
                <a:solidFill>
                  <a:schemeClr val="accent5"/>
                </a:solidFill>
              </a:rPr>
              <a:t>nihil</a:t>
            </a:r>
            <a:r>
              <a:rPr lang="de-DE" dirty="0" smtClean="0">
                <a:solidFill>
                  <a:schemeClr val="accent5"/>
                </a:solidFill>
              </a:rPr>
              <a:t> </a:t>
            </a:r>
            <a:r>
              <a:rPr lang="de-DE" dirty="0" err="1" smtClean="0">
                <a:solidFill>
                  <a:schemeClr val="accent5"/>
                </a:solidFill>
              </a:rPr>
              <a:t>imperdiet</a:t>
            </a:r>
            <a:r>
              <a:rPr lang="de-DE" dirty="0" smtClean="0">
                <a:solidFill>
                  <a:schemeClr val="accent5"/>
                </a:solidFill>
              </a:rPr>
              <a:t> </a:t>
            </a:r>
            <a:r>
              <a:rPr lang="de-DE" dirty="0" err="1" smtClean="0">
                <a:solidFill>
                  <a:schemeClr val="accent5"/>
                </a:solidFill>
              </a:rPr>
              <a:t>doming</a:t>
            </a:r>
            <a:r>
              <a:rPr lang="de-DE" dirty="0" smtClean="0">
                <a:solidFill>
                  <a:schemeClr val="accent5"/>
                </a:solidFill>
              </a:rPr>
              <a:t> </a:t>
            </a:r>
            <a:r>
              <a:rPr lang="de-DE" dirty="0" err="1" smtClean="0">
                <a:solidFill>
                  <a:schemeClr val="accent5"/>
                </a:solidFill>
              </a:rPr>
              <a:t>id</a:t>
            </a:r>
            <a:r>
              <a:rPr lang="de-DE" dirty="0" smtClean="0">
                <a:solidFill>
                  <a:schemeClr val="accent5"/>
                </a:solidFill>
              </a:rPr>
              <a:t> </a:t>
            </a:r>
            <a:r>
              <a:rPr lang="de-DE" dirty="0" err="1" smtClean="0">
                <a:solidFill>
                  <a:schemeClr val="accent5"/>
                </a:solidFill>
              </a:rPr>
              <a:t>quod</a:t>
            </a:r>
            <a:r>
              <a:rPr lang="de-DE" dirty="0" smtClean="0">
                <a:solidFill>
                  <a:schemeClr val="accent5"/>
                </a:solidFill>
              </a:rPr>
              <a:t> </a:t>
            </a:r>
            <a:r>
              <a:rPr lang="de-DE" dirty="0" err="1" smtClean="0">
                <a:solidFill>
                  <a:schemeClr val="accent5"/>
                </a:solidFill>
              </a:rPr>
              <a:t>mazim</a:t>
            </a:r>
            <a:r>
              <a:rPr lang="de-DE" dirty="0" smtClean="0">
                <a:solidFill>
                  <a:schemeClr val="accent5"/>
                </a:solidFill>
              </a:rPr>
              <a:t> </a:t>
            </a:r>
            <a:r>
              <a:rPr lang="de-DE" dirty="0" err="1" smtClean="0">
                <a:solidFill>
                  <a:schemeClr val="accent5"/>
                </a:solidFill>
              </a:rPr>
              <a:t>placerat</a:t>
            </a:r>
            <a:r>
              <a:rPr lang="de-DE" dirty="0" smtClean="0">
                <a:solidFill>
                  <a:schemeClr val="accent5"/>
                </a:solidFill>
              </a:rPr>
              <a:t> </a:t>
            </a:r>
            <a:r>
              <a:rPr lang="de-DE" dirty="0" err="1" smtClean="0">
                <a:solidFill>
                  <a:schemeClr val="accent5"/>
                </a:solidFill>
              </a:rPr>
              <a:t>facer</a:t>
            </a:r>
            <a:r>
              <a:rPr lang="de-DE" dirty="0" smtClean="0">
                <a:solidFill>
                  <a:schemeClr val="accent5"/>
                </a:solidFill>
              </a:rPr>
              <a:t> </a:t>
            </a:r>
            <a:r>
              <a:rPr lang="de-DE" dirty="0" err="1" smtClean="0">
                <a:solidFill>
                  <a:schemeClr val="accent5"/>
                </a:solidFill>
              </a:rPr>
              <a:t>possim</a:t>
            </a:r>
            <a:r>
              <a:rPr lang="de-DE" dirty="0" smtClean="0">
                <a:solidFill>
                  <a:schemeClr val="accent5"/>
                </a:solidFill>
              </a:rPr>
              <a:t> </a:t>
            </a:r>
            <a:r>
              <a:rPr lang="de-DE" dirty="0" err="1" smtClean="0">
                <a:solidFill>
                  <a:schemeClr val="accent5"/>
                </a:solidFill>
              </a:rPr>
              <a:t>assum</a:t>
            </a:r>
            <a:r>
              <a:rPr lang="de-DE" dirty="0" smtClean="0">
                <a:solidFill>
                  <a:schemeClr val="accent5"/>
                </a:solidFill>
              </a:rPr>
              <a:t>. </a:t>
            </a:r>
            <a:r>
              <a:rPr lang="de-DE" dirty="0" err="1" smtClean="0">
                <a:solidFill>
                  <a:schemeClr val="accent5"/>
                </a:solidFill>
              </a:rPr>
              <a:t>Typi</a:t>
            </a:r>
            <a:r>
              <a:rPr lang="de-DE" dirty="0" smtClean="0">
                <a:solidFill>
                  <a:schemeClr val="accent5"/>
                </a:solidFill>
              </a:rPr>
              <a:t> non </a:t>
            </a:r>
            <a:r>
              <a:rPr lang="de-DE" dirty="0" err="1" smtClean="0">
                <a:solidFill>
                  <a:schemeClr val="accent5"/>
                </a:solidFill>
              </a:rPr>
              <a:t>habent</a:t>
            </a:r>
            <a:r>
              <a:rPr lang="de-DE" dirty="0" smtClean="0">
                <a:solidFill>
                  <a:schemeClr val="accent5"/>
                </a:solidFill>
              </a:rPr>
              <a:t> </a:t>
            </a:r>
            <a:r>
              <a:rPr lang="de-DE" dirty="0" err="1" smtClean="0">
                <a:solidFill>
                  <a:schemeClr val="accent5"/>
                </a:solidFill>
              </a:rPr>
              <a:t>claritatem</a:t>
            </a:r>
            <a:r>
              <a:rPr lang="de-DE" dirty="0" smtClean="0">
                <a:solidFill>
                  <a:schemeClr val="accent5"/>
                </a:solidFill>
              </a:rPr>
              <a:t> </a:t>
            </a:r>
            <a:r>
              <a:rPr lang="de-DE" dirty="0" err="1" smtClean="0">
                <a:solidFill>
                  <a:schemeClr val="accent5"/>
                </a:solidFill>
              </a:rPr>
              <a:t>insitam</a:t>
            </a:r>
            <a:r>
              <a:rPr lang="de-DE" dirty="0" smtClean="0">
                <a:solidFill>
                  <a:schemeClr val="accent5"/>
                </a:solidFill>
              </a:rPr>
              <a:t>.</a:t>
            </a:r>
            <a:endParaRPr lang="de-DE" dirty="0"/>
          </a:p>
        </p:txBody>
      </p:sp>
      <p:sp>
        <p:nvSpPr>
          <p:cNvPr id="14" name="Inhaltsplatzhalter 2"/>
          <p:cNvSpPr>
            <a:spLocks noGrp="1"/>
          </p:cNvSpPr>
          <p:nvPr>
            <p:ph idx="13" hasCustomPrompt="1"/>
          </p:nvPr>
        </p:nvSpPr>
        <p:spPr>
          <a:xfrm>
            <a:off x="4752000" y="529200"/>
            <a:ext cx="4392000" cy="5716800"/>
          </a:xfrm>
        </p:spPr>
        <p:txBody>
          <a:bodyPr/>
          <a:lstStyle>
            <a:lvl1pPr>
              <a:buNone/>
              <a:defRPr/>
            </a:lvl1pPr>
          </a:lstStyle>
          <a:p>
            <a:pPr lvl="0"/>
            <a:r>
              <a:rPr lang="de-DE" dirty="0" smtClean="0"/>
              <a:t>ABBILDUNG</a:t>
            </a:r>
            <a:endParaRPr lang="de-DE" dirty="0"/>
          </a:p>
        </p:txBody>
      </p:sp>
      <p:sp>
        <p:nvSpPr>
          <p:cNvPr id="9" name="Titel 1"/>
          <p:cNvSpPr>
            <a:spLocks noGrp="1"/>
          </p:cNvSpPr>
          <p:nvPr>
            <p:ph type="title" hasCustomPrompt="1"/>
          </p:nvPr>
        </p:nvSpPr>
        <p:spPr>
          <a:xfrm>
            <a:off x="432000" y="720000"/>
            <a:ext cx="4187623" cy="365850"/>
          </a:xfrm>
        </p:spPr>
        <p:txBody>
          <a:bodyPr/>
          <a:lstStyle>
            <a:lvl1pPr>
              <a:defRPr baseline="0">
                <a:solidFill>
                  <a:srgbClr val="333333"/>
                </a:solidFill>
              </a:defRPr>
            </a:lvl1pPr>
          </a:lstStyle>
          <a:p>
            <a:r>
              <a:rPr lang="de-DE" dirty="0" smtClean="0"/>
              <a:t>Slide Headline   ̶  22pt</a:t>
            </a:r>
            <a:endParaRPr lang="de-DE" dirty="0"/>
          </a:p>
        </p:txBody>
      </p:sp>
      <p:sp>
        <p:nvSpPr>
          <p:cNvPr id="10" name="Textplatzhalter 10"/>
          <p:cNvSpPr>
            <a:spLocks noGrp="1"/>
          </p:cNvSpPr>
          <p:nvPr>
            <p:ph type="body" sz="quarter" idx="15" hasCustomPrompt="1"/>
          </p:nvPr>
        </p:nvSpPr>
        <p:spPr>
          <a:xfrm>
            <a:off x="431800" y="1085850"/>
            <a:ext cx="4187825" cy="390525"/>
          </a:xfrm>
        </p:spPr>
        <p:txBody>
          <a:bodyPr/>
          <a:lstStyle>
            <a:lvl1pPr algn="l" defTabSz="457200" rtl="0" eaLnBrk="1" latinLnBrk="0" hangingPunct="1">
              <a:spcBef>
                <a:spcPct val="0"/>
              </a:spcBef>
              <a:buNone/>
              <a:defRPr lang="en-US" sz="2200" kern="1200" baseline="0" dirty="0" smtClean="0">
                <a:solidFill>
                  <a:srgbClr val="F08700"/>
                </a:solidFill>
                <a:latin typeface="+mj-lt"/>
                <a:ea typeface="+mj-ea"/>
                <a:cs typeface="+mj-cs"/>
              </a:defRPr>
            </a:lvl1pPr>
          </a:lstStyle>
          <a:p>
            <a:pPr lvl="0"/>
            <a:r>
              <a:rPr lang="en-US" dirty="0" smtClean="0"/>
              <a:t>Subtitle Slide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7"/>
          <p:cNvSpPr>
            <a:spLocks noChangeArrowheads="1"/>
          </p:cNvSpPr>
          <p:nvPr/>
        </p:nvSpPr>
        <p:spPr bwMode="auto">
          <a:xfrm>
            <a:off x="0" y="0"/>
            <a:ext cx="9144000" cy="529200"/>
          </a:xfrm>
          <a:prstGeom prst="rect">
            <a:avLst/>
          </a:prstGeom>
          <a:solidFill>
            <a:srgbClr val="F08700"/>
          </a:solidFill>
          <a:ln w="9525">
            <a:noFill/>
            <a:miter lim="800000"/>
            <a:headEnd/>
            <a:tailEnd/>
          </a:ln>
        </p:spPr>
        <p:txBody>
          <a:bodyPr wrap="none" lIns="0" tIns="0" rIns="0" bIns="0" anchor="ctr">
            <a:prstTxWarp prst="textNoShape">
              <a:avLst/>
            </a:prstTxWarp>
          </a:bodyPr>
          <a:lstStyle/>
          <a:p>
            <a:endParaRPr lang="de-DE" dirty="0"/>
          </a:p>
        </p:txBody>
      </p:sp>
      <p:sp>
        <p:nvSpPr>
          <p:cNvPr id="16" name="Rectangle 7"/>
          <p:cNvSpPr>
            <a:spLocks noChangeArrowheads="1"/>
          </p:cNvSpPr>
          <p:nvPr/>
        </p:nvSpPr>
        <p:spPr bwMode="auto">
          <a:xfrm>
            <a:off x="5486400" y="0"/>
            <a:ext cx="3657600" cy="529200"/>
          </a:xfrm>
          <a:prstGeom prst="rect">
            <a:avLst/>
          </a:prstGeom>
          <a:solidFill>
            <a:schemeClr val="tx2"/>
          </a:solidFill>
          <a:ln w="9525">
            <a:noFill/>
            <a:miter lim="800000"/>
            <a:headEnd/>
            <a:tailEnd/>
          </a:ln>
        </p:spPr>
        <p:txBody>
          <a:bodyPr wrap="none" lIns="0" tIns="0" rIns="0" bIns="0" anchor="ctr">
            <a:prstTxWarp prst="textNoShape">
              <a:avLst/>
            </a:prstTxWarp>
          </a:bodyPr>
          <a:lstStyle/>
          <a:p>
            <a:endParaRPr lang="de-DE" dirty="0"/>
          </a:p>
        </p:txBody>
      </p:sp>
      <p:sp>
        <p:nvSpPr>
          <p:cNvPr id="2" name="Titelplatzhalter 1"/>
          <p:cNvSpPr>
            <a:spLocks noGrp="1"/>
          </p:cNvSpPr>
          <p:nvPr>
            <p:ph type="title"/>
          </p:nvPr>
        </p:nvSpPr>
        <p:spPr>
          <a:xfrm>
            <a:off x="432000" y="720000"/>
            <a:ext cx="8280000" cy="413475"/>
          </a:xfrm>
          <a:prstGeom prst="rect">
            <a:avLst/>
          </a:prstGeom>
        </p:spPr>
        <p:txBody>
          <a:bodyPr vert="horz" lIns="0" tIns="0" rIns="91440" bIns="0" rtlCol="0" anchor="t" anchorCtr="0">
            <a:noAutofit/>
          </a:bodyPr>
          <a:lstStyle/>
          <a:p>
            <a:r>
              <a:rPr lang="de-DE" dirty="0" smtClean="0"/>
              <a:t>Headline   ̶ Tahoma Regular 22pt</a:t>
            </a:r>
            <a:endParaRPr lang="de-DE" dirty="0"/>
          </a:p>
        </p:txBody>
      </p:sp>
      <p:sp>
        <p:nvSpPr>
          <p:cNvPr id="3" name="Textplatzhalter 2"/>
          <p:cNvSpPr>
            <a:spLocks noGrp="1"/>
          </p:cNvSpPr>
          <p:nvPr>
            <p:ph type="body" idx="1"/>
          </p:nvPr>
        </p:nvSpPr>
        <p:spPr>
          <a:xfrm>
            <a:off x="432000" y="1717200"/>
            <a:ext cx="8280000" cy="4410000"/>
          </a:xfrm>
          <a:prstGeom prst="rect">
            <a:avLst/>
          </a:prstGeom>
        </p:spPr>
        <p:txBody>
          <a:bodyPr vert="horz" lIns="0" tIns="0" rIns="0" bIns="0" rtlCol="0">
            <a:noAutofit/>
          </a:bodyPr>
          <a:lstStyle/>
          <a:p>
            <a:pPr lvl="0"/>
            <a:r>
              <a:rPr lang="de-DE" dirty="0" smtClean="0"/>
              <a:t>Stichpunkt (</a:t>
            </a:r>
            <a:r>
              <a:rPr lang="de-DE" dirty="0" err="1" smtClean="0"/>
              <a:t>Tahoma</a:t>
            </a:r>
            <a:r>
              <a:rPr lang="de-DE" dirty="0" smtClean="0"/>
              <a:t> Regular, 16pt)</a:t>
            </a:r>
            <a:br>
              <a:rPr lang="de-DE" dirty="0" smtClean="0"/>
            </a:br>
            <a:r>
              <a:rPr lang="de-DE" dirty="0" smtClean="0"/>
              <a:t>Zeile 2</a:t>
            </a:r>
          </a:p>
          <a:p>
            <a:pPr lvl="1"/>
            <a:r>
              <a:rPr lang="de-DE" dirty="0" smtClean="0"/>
              <a:t>Zweite Ebene</a:t>
            </a:r>
            <a:br>
              <a:rPr lang="de-DE" dirty="0" smtClean="0"/>
            </a:br>
            <a:r>
              <a:rPr lang="de-DE" dirty="0" smtClean="0"/>
              <a:t>Zeile 2</a:t>
            </a:r>
          </a:p>
          <a:p>
            <a:pPr lvl="2"/>
            <a:r>
              <a:rPr lang="de-DE" dirty="0" smtClean="0"/>
              <a:t>Dritte Ebene</a:t>
            </a:r>
            <a:br>
              <a:rPr lang="de-DE" dirty="0" smtClean="0"/>
            </a:br>
            <a:r>
              <a:rPr lang="de-DE" dirty="0" smtClean="0"/>
              <a:t>Zeile 2</a:t>
            </a:r>
          </a:p>
          <a:p>
            <a:pPr lvl="3"/>
            <a:r>
              <a:rPr lang="de-DE" dirty="0" smtClean="0"/>
              <a:t>Vierte Ebene</a:t>
            </a:r>
            <a:br>
              <a:rPr lang="de-DE" dirty="0" smtClean="0"/>
            </a:br>
            <a:r>
              <a:rPr lang="de-DE" dirty="0" smtClean="0"/>
              <a:t>Zeile 2</a:t>
            </a:r>
          </a:p>
          <a:p>
            <a:pPr lvl="4"/>
            <a:r>
              <a:rPr lang="de-DE" dirty="0" smtClean="0"/>
              <a:t>Fünfte Ebene</a:t>
            </a:r>
            <a:br>
              <a:rPr lang="de-DE" dirty="0" smtClean="0"/>
            </a:br>
            <a:r>
              <a:rPr lang="de-DE" dirty="0" smtClean="0"/>
              <a:t>Zeile 2</a:t>
            </a:r>
          </a:p>
          <a:p>
            <a:pPr lvl="4"/>
            <a:endParaRPr lang="de-DE" dirty="0" smtClean="0"/>
          </a:p>
        </p:txBody>
      </p:sp>
      <p:cxnSp>
        <p:nvCxnSpPr>
          <p:cNvPr id="30" name="Gerade Verbindung 29"/>
          <p:cNvCxnSpPr/>
          <p:nvPr/>
        </p:nvCxnSpPr>
        <p:spPr>
          <a:xfrm>
            <a:off x="0" y="6246722"/>
            <a:ext cx="9144000" cy="1588"/>
          </a:xfrm>
          <a:prstGeom prst="line">
            <a:avLst/>
          </a:prstGeom>
          <a:ln w="6350">
            <a:solidFill>
              <a:srgbClr val="606060"/>
            </a:solidFill>
          </a:ln>
          <a:effectLst/>
        </p:spPr>
        <p:style>
          <a:lnRef idx="2">
            <a:schemeClr val="accent1"/>
          </a:lnRef>
          <a:fillRef idx="0">
            <a:schemeClr val="accent1"/>
          </a:fillRef>
          <a:effectRef idx="1">
            <a:schemeClr val="accent1"/>
          </a:effectRef>
          <a:fontRef idx="minor">
            <a:schemeClr val="tx1"/>
          </a:fontRef>
        </p:style>
      </p:cxnSp>
      <p:sp>
        <p:nvSpPr>
          <p:cNvPr id="40" name="Textplatzhalter 9"/>
          <p:cNvSpPr txBox="1">
            <a:spLocks/>
          </p:cNvSpPr>
          <p:nvPr userDrawn="1"/>
        </p:nvSpPr>
        <p:spPr>
          <a:xfrm>
            <a:off x="310551" y="6405565"/>
            <a:ext cx="4133850" cy="219075"/>
          </a:xfrm>
          <a:prstGeom prst="rect">
            <a:avLst/>
          </a:prstGeom>
        </p:spPr>
        <p:txBody>
          <a:bodyPr lIns="0" tIns="0" rIns="0" bIns="0" anchor="ctr" anchorCtr="0"/>
          <a:lstStyle>
            <a:lvl1pPr>
              <a:buFont typeface="Arial" pitchFamily="34" charset="0"/>
              <a:buNone/>
              <a:defRPr sz="1000"/>
            </a:lvl1pPr>
            <a:lvl2pPr>
              <a:buNone/>
              <a:defRPr sz="1000"/>
            </a:lvl2pPr>
            <a:lvl3pPr>
              <a:buNone/>
              <a:defRPr sz="1000"/>
            </a:lvl3pPr>
            <a:lvl4pPr>
              <a:buNone/>
              <a:defRPr sz="1000"/>
            </a:lvl4pPr>
            <a:lvl5pPr>
              <a:buNone/>
              <a:defRPr sz="1000"/>
            </a:lvl5pPr>
          </a:lstStyle>
          <a:p>
            <a:pPr marL="0" marR="0" lvl="0" indent="0" algn="l" defTabSz="457200" rtl="0" eaLnBrk="1" fontAlgn="auto" latinLnBrk="0" hangingPunct="1">
              <a:lnSpc>
                <a:spcPct val="100000"/>
              </a:lnSpc>
              <a:spcBef>
                <a:spcPct val="20000"/>
              </a:spcBef>
              <a:spcAft>
                <a:spcPts val="0"/>
              </a:spcAft>
              <a:buClr>
                <a:srgbClr val="179C7D"/>
              </a:buClr>
              <a:buSzTx/>
              <a:buFont typeface="Arial" pitchFamily="34" charset="0"/>
              <a:buNone/>
              <a:tabLst/>
              <a:defRPr/>
            </a:pPr>
            <a:fld id="{8326D033-20DA-4AE8-992F-06E68E102FA2}" type="slidenum">
              <a:rPr kumimoji="0" lang="de-AT" sz="1000" b="0" i="0" u="none" strike="noStrike" kern="1200" cap="none" spc="0" normalizeH="0" baseline="0" noProof="0" smtClean="0">
                <a:ln>
                  <a:noFill/>
                </a:ln>
                <a:solidFill>
                  <a:srgbClr val="333333"/>
                </a:solidFill>
                <a:effectLst/>
                <a:uLnTx/>
                <a:uFillTx/>
                <a:latin typeface="+mn-lt"/>
                <a:ea typeface="+mn-ea"/>
                <a:cs typeface="+mn-cs"/>
              </a:rPr>
              <a:pPr marL="0" marR="0" lvl="0" indent="0" algn="l" defTabSz="457200" rtl="0" eaLnBrk="1" fontAlgn="auto" latinLnBrk="0" hangingPunct="1">
                <a:lnSpc>
                  <a:spcPct val="100000"/>
                </a:lnSpc>
                <a:spcBef>
                  <a:spcPct val="20000"/>
                </a:spcBef>
                <a:spcAft>
                  <a:spcPts val="0"/>
                </a:spcAft>
                <a:buClr>
                  <a:srgbClr val="179C7D"/>
                </a:buClr>
                <a:buSzTx/>
                <a:buFont typeface="Arial" pitchFamily="34" charset="0"/>
                <a:buNone/>
                <a:tabLst/>
                <a:defRPr/>
              </a:pPr>
              <a:t>‹Nr.›</a:t>
            </a:fld>
            <a:endParaRPr kumimoji="0" lang="de-AT" sz="1000" b="0" i="0" u="none" strike="noStrike" kern="1200" cap="none" spc="0" normalizeH="0" baseline="0" noProof="0" dirty="0" smtClean="0">
              <a:ln>
                <a:noFill/>
              </a:ln>
              <a:solidFill>
                <a:srgbClr val="333333"/>
              </a:solidFill>
              <a:effectLst/>
              <a:uLnTx/>
              <a:uFillTx/>
              <a:latin typeface="+mn-lt"/>
              <a:ea typeface="+mn-ea"/>
              <a:cs typeface="+mn-cs"/>
            </a:endParaRPr>
          </a:p>
        </p:txBody>
      </p:sp>
      <p:pic>
        <p:nvPicPr>
          <p:cNvPr id="32" name="Grafik 31" descr="fokus_rgb_nur signet.wmf"/>
          <p:cNvPicPr>
            <a:picLocks noChangeAspect="1"/>
          </p:cNvPicPr>
          <p:nvPr userDrawn="1"/>
        </p:nvPicPr>
        <p:blipFill>
          <a:blip r:embed="rId19" cstate="print"/>
          <a:stretch>
            <a:fillRect/>
          </a:stretch>
        </p:blipFill>
        <p:spPr>
          <a:xfrm>
            <a:off x="8582404" y="6313290"/>
            <a:ext cx="464254" cy="468000"/>
          </a:xfrm>
          <a:prstGeom prst="rect">
            <a:avLst/>
          </a:prstGeom>
        </p:spPr>
      </p:pic>
      <p:pic>
        <p:nvPicPr>
          <p:cNvPr id="29" name="Picture 2" descr="C:\X31\TU\AV-TUB\WS 09-10\AV_neues-Logo.jpg"/>
          <p:cNvPicPr>
            <a:picLocks noChangeAspect="1" noChangeArrowheads="1"/>
          </p:cNvPicPr>
          <p:nvPr userDrawn="1"/>
        </p:nvPicPr>
        <p:blipFill>
          <a:blip r:embed="rId20" cstate="print"/>
          <a:srcRect/>
          <a:stretch>
            <a:fillRect/>
          </a:stretch>
        </p:blipFill>
        <p:spPr bwMode="auto">
          <a:xfrm>
            <a:off x="7566525" y="6313290"/>
            <a:ext cx="932262" cy="468000"/>
          </a:xfrm>
          <a:prstGeom prst="rect">
            <a:avLst/>
          </a:prstGeom>
          <a:noFill/>
          <a:ln w="9525">
            <a:noFill/>
            <a:miter lim="800000"/>
            <a:headEnd/>
            <a:tailEnd/>
          </a:ln>
        </p:spPr>
      </p:pic>
      <p:graphicFrame>
        <p:nvGraphicFramePr>
          <p:cNvPr id="31" name="Object 6"/>
          <p:cNvGraphicFramePr>
            <a:graphicFrameLocks noChangeAspect="1"/>
          </p:cNvGraphicFramePr>
          <p:nvPr userDrawn="1"/>
        </p:nvGraphicFramePr>
        <p:xfrm>
          <a:off x="6960100" y="6313290"/>
          <a:ext cx="568325" cy="466725"/>
        </p:xfrm>
        <a:graphic>
          <a:graphicData uri="http://schemas.openxmlformats.org/presentationml/2006/ole">
            <mc:AlternateContent xmlns:mc="http://schemas.openxmlformats.org/markup-compatibility/2006">
              <mc:Choice xmlns:v="urn:schemas-microsoft-com:vml" Requires="v">
                <p:oleObj spid="_x0000_s2068" name="Photo Editor-Foto" r:id="rId21" imgW="923810" imgH="762106" progId="">
                  <p:embed/>
                </p:oleObj>
              </mc:Choice>
              <mc:Fallback>
                <p:oleObj name="Photo Editor-Foto" r:id="rId21" imgW="923810" imgH="762106" progId="">
                  <p:embed/>
                  <p:pic>
                    <p:nvPicPr>
                      <p:cNvPr id="0" name="Object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60100" y="6313290"/>
                        <a:ext cx="568325" cy="4667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8F8F8"/>
                              </a:outerShdw>
                            </a:effectLst>
                          </a14:hiddenEffects>
                        </a:ext>
                      </a:extLst>
                    </p:spPr>
                  </p:pic>
                </p:oleObj>
              </mc:Fallback>
            </mc:AlternateContent>
          </a:graphicData>
        </a:graphic>
      </p:graphicFrame>
      <p:sp>
        <p:nvSpPr>
          <p:cNvPr id="11" name="Textfeld 10"/>
          <p:cNvSpPr txBox="1"/>
          <p:nvPr userDrawn="1"/>
        </p:nvSpPr>
        <p:spPr>
          <a:xfrm>
            <a:off x="5591175" y="79200"/>
            <a:ext cx="3139875" cy="369332"/>
          </a:xfrm>
          <a:prstGeom prst="rect">
            <a:avLst/>
          </a:prstGeom>
          <a:noFill/>
        </p:spPr>
        <p:txBody>
          <a:bodyPr wrap="square" rtlCol="0">
            <a:spAutoFit/>
          </a:bodyPr>
          <a:lstStyle/>
          <a:p>
            <a:pPr algn="r"/>
            <a:r>
              <a:rPr lang="en-US" sz="1800" dirty="0" smtClean="0">
                <a:solidFill>
                  <a:schemeClr val="bg1"/>
                </a:solidFill>
                <a:latin typeface="+mj-lt"/>
                <a:cs typeface="Tahoma" pitchFamily="34" charset="0"/>
              </a:rPr>
              <a:t>TU Berlin</a:t>
            </a:r>
            <a:endParaRPr lang="en-US" sz="1800" dirty="0">
              <a:solidFill>
                <a:schemeClr val="bg1"/>
              </a:solidFill>
              <a:latin typeface="+mj-lt"/>
            </a:endParaRPr>
          </a:p>
        </p:txBody>
      </p:sp>
      <p:sp>
        <p:nvSpPr>
          <p:cNvPr id="12" name="Textfeld 11"/>
          <p:cNvSpPr txBox="1"/>
          <p:nvPr userDrawn="1"/>
        </p:nvSpPr>
        <p:spPr>
          <a:xfrm>
            <a:off x="381000" y="79200"/>
            <a:ext cx="4733925" cy="369332"/>
          </a:xfrm>
          <a:prstGeom prst="rect">
            <a:avLst/>
          </a:prstGeom>
          <a:noFill/>
        </p:spPr>
        <p:txBody>
          <a:bodyPr wrap="square" rtlCol="0">
            <a:spAutoFit/>
          </a:bodyPr>
          <a:lstStyle/>
          <a:p>
            <a:pPr algn="l"/>
            <a:r>
              <a:rPr lang="en-US" sz="1800" baseline="0" dirty="0" smtClean="0">
                <a:solidFill>
                  <a:schemeClr val="bg1"/>
                </a:solidFill>
                <a:latin typeface="+mj-lt"/>
                <a:cs typeface="Tahoma" pitchFamily="34" charset="0"/>
              </a:rPr>
              <a:t>Department Next Generation Networks</a:t>
            </a:r>
            <a:endParaRPr lang="en-US" sz="1800"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6239" r:id="rId1"/>
    <p:sldLayoutId id="2147486332" r:id="rId2"/>
    <p:sldLayoutId id="2147486241" r:id="rId3"/>
    <p:sldLayoutId id="2147486240" r:id="rId4"/>
    <p:sldLayoutId id="2147486317" r:id="rId5"/>
    <p:sldLayoutId id="2147486238" r:id="rId6"/>
    <p:sldLayoutId id="2147486318" r:id="rId7"/>
    <p:sldLayoutId id="2147486319" r:id="rId8"/>
    <p:sldLayoutId id="2147486246" r:id="rId9"/>
    <p:sldLayoutId id="2147486331" r:id="rId10"/>
    <p:sldLayoutId id="2147486333" r:id="rId11"/>
    <p:sldLayoutId id="2147486334" r:id="rId12"/>
    <p:sldLayoutId id="2147486335" r:id="rId13"/>
    <p:sldLayoutId id="2147486336" r:id="rId14"/>
    <p:sldLayoutId id="2147486337" r:id="rId15"/>
    <p:sldLayoutId id="2147486338" r:id="rId16"/>
  </p:sldLayoutIdLst>
  <p:hf hdr="0" dt="0"/>
  <p:txStyles>
    <p:titleStyle>
      <a:lvl1pPr algn="l" defTabSz="457200" rtl="0" eaLnBrk="1" latinLnBrk="0" hangingPunct="1">
        <a:spcBef>
          <a:spcPct val="0"/>
        </a:spcBef>
        <a:buNone/>
        <a:defRPr sz="2200" kern="1200">
          <a:solidFill>
            <a:srgbClr val="333333"/>
          </a:solidFill>
          <a:latin typeface="+mj-lt"/>
          <a:ea typeface="+mj-ea"/>
          <a:cs typeface="+mj-cs"/>
        </a:defRPr>
      </a:lvl1pPr>
    </p:titleStyle>
    <p:bodyStyle>
      <a:lvl1pPr marL="363538" indent="-363538" algn="l" defTabSz="354013" rtl="0" eaLnBrk="1" latinLnBrk="0" hangingPunct="1">
        <a:spcBef>
          <a:spcPct val="20000"/>
        </a:spcBef>
        <a:buClr>
          <a:srgbClr val="F08700"/>
        </a:buClr>
        <a:buFont typeface="Wingdings" charset="2"/>
        <a:buChar char=""/>
        <a:defRPr sz="1600" kern="1200">
          <a:solidFill>
            <a:schemeClr val="tx1">
              <a:lumMod val="85000"/>
              <a:lumOff val="1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85000"/>
              <a:lumOff val="15000"/>
            </a:schemeClr>
          </a:solidFill>
          <a:latin typeface="+mn-lt"/>
          <a:ea typeface="+mn-ea"/>
          <a:cs typeface="+mn-cs"/>
        </a:defRPr>
      </a:lvl2pPr>
      <a:lvl3pPr marL="1143000" indent="-228600" algn="l" defTabSz="457200" rtl="0" eaLnBrk="1" latinLnBrk="0" hangingPunct="1">
        <a:spcBef>
          <a:spcPct val="20000"/>
        </a:spcBef>
        <a:buClr>
          <a:schemeClr val="accent3"/>
        </a:buClr>
        <a:buFont typeface="Wingdings" charset="2"/>
        <a:buChar char=""/>
        <a:defRPr sz="1400" kern="1200">
          <a:solidFill>
            <a:schemeClr val="tx1">
              <a:lumMod val="85000"/>
              <a:lumOff val="15000"/>
            </a:schemeClr>
          </a:solidFill>
          <a:latin typeface="+mn-lt"/>
          <a:ea typeface="+mn-ea"/>
          <a:cs typeface="+mn-cs"/>
        </a:defRPr>
      </a:lvl3pPr>
      <a:lvl4pPr marL="1600200" indent="-228600" algn="l" defTabSz="457200" rtl="0" eaLnBrk="1" latinLnBrk="0" hangingPunct="1">
        <a:spcBef>
          <a:spcPct val="20000"/>
        </a:spcBef>
        <a:buFont typeface="Symbol" pitchFamily="18" charset="2"/>
        <a:buChar char="-"/>
        <a:defRPr sz="1400" kern="1200">
          <a:solidFill>
            <a:schemeClr val="tx1">
              <a:lumMod val="85000"/>
              <a:lumOff val="15000"/>
            </a:schemeClr>
          </a:solidFill>
          <a:latin typeface="+mn-lt"/>
          <a:ea typeface="+mn-ea"/>
          <a:cs typeface="+mn-cs"/>
        </a:defRPr>
      </a:lvl4pPr>
      <a:lvl5pPr marL="2057400" indent="-228600" algn="l" defTabSz="457200" rtl="0" eaLnBrk="1" latinLnBrk="0" hangingPunct="1">
        <a:spcBef>
          <a:spcPct val="20000"/>
        </a:spcBef>
        <a:buFont typeface="Wingdings" pitchFamily="2" charset="2"/>
        <a:buChar char="§"/>
        <a:defRPr sz="12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7.png"/><Relationship Id="rId7" Type="http://schemas.openxmlformats.org/officeDocument/2006/relationships/image" Target="../media/image10.tiff"/><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3.jpeg"/><Relationship Id="rId4" Type="http://schemas.openxmlformats.org/officeDocument/2006/relationships/image" Target="../media/image8.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5.png"/><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5.xml"/><Relationship Id="rId4"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v.tu-berlin.de/"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hyperlink" Target="http://www3.informatik.uni-wuerzburg.de/euroview/2010/abstracts/Session3_4_Siddiqui_Mediation.pdf"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Cross-Layer Service </a:t>
            </a:r>
            <a:r>
              <a:rPr lang="de-DE" dirty="0" err="1" smtClean="0"/>
              <a:t>Composition</a:t>
            </a:r>
            <a:endParaRPr lang="en-US" dirty="0"/>
          </a:p>
        </p:txBody>
      </p:sp>
      <p:sp>
        <p:nvSpPr>
          <p:cNvPr id="3" name="Textplatzhalter 2"/>
          <p:cNvSpPr>
            <a:spLocks noGrp="1"/>
          </p:cNvSpPr>
          <p:nvPr>
            <p:ph type="body" sz="quarter" idx="11"/>
          </p:nvPr>
        </p:nvSpPr>
        <p:spPr>
          <a:xfrm>
            <a:off x="431600" y="4014559"/>
            <a:ext cx="8280000" cy="328841"/>
          </a:xfrm>
        </p:spPr>
        <p:txBody>
          <a:bodyPr/>
          <a:lstStyle/>
          <a:p>
            <a:r>
              <a:rPr lang="en-US" dirty="0" smtClean="0"/>
              <a:t>19.10.2010 | </a:t>
            </a:r>
            <a:r>
              <a:rPr lang="en-US" b="1" dirty="0" err="1"/>
              <a:t>Karlsruher</a:t>
            </a:r>
            <a:r>
              <a:rPr lang="en-US" b="1" dirty="0"/>
              <a:t> </a:t>
            </a:r>
            <a:r>
              <a:rPr lang="en-US" b="1" dirty="0" err="1"/>
              <a:t>Institut</a:t>
            </a:r>
            <a:r>
              <a:rPr lang="en-US" b="1" dirty="0"/>
              <a:t> </a:t>
            </a:r>
            <a:r>
              <a:rPr lang="en-US" b="1" dirty="0" err="1"/>
              <a:t>für</a:t>
            </a:r>
            <a:r>
              <a:rPr lang="en-US" b="1" dirty="0"/>
              <a:t> </a:t>
            </a:r>
            <a:r>
              <a:rPr lang="en-US" b="1" dirty="0" err="1"/>
              <a:t>Technologie</a:t>
            </a:r>
            <a:endParaRPr lang="en-US" dirty="0" smtClean="0"/>
          </a:p>
        </p:txBody>
      </p:sp>
      <p:sp>
        <p:nvSpPr>
          <p:cNvPr id="4" name="Textplatzhalter 3"/>
          <p:cNvSpPr>
            <a:spLocks noGrp="1"/>
          </p:cNvSpPr>
          <p:nvPr>
            <p:ph type="body" sz="quarter" idx="12"/>
          </p:nvPr>
        </p:nvSpPr>
        <p:spPr/>
        <p:txBody>
          <a:bodyPr/>
          <a:lstStyle/>
          <a:p>
            <a:r>
              <a:rPr lang="en-US" dirty="0" smtClean="0"/>
              <a:t>Christian Henke</a:t>
            </a:r>
            <a:endParaRPr lang="en-US" u="sng" dirty="0"/>
          </a:p>
        </p:txBody>
      </p:sp>
      <p:pic>
        <p:nvPicPr>
          <p:cNvPr id="8194" name="Picture 2"/>
          <p:cNvPicPr>
            <a:picLocks noChangeAspect="1" noChangeArrowheads="1"/>
          </p:cNvPicPr>
          <p:nvPr/>
        </p:nvPicPr>
        <p:blipFill>
          <a:blip r:embed="rId2" cstate="print"/>
          <a:srcRect/>
          <a:stretch>
            <a:fillRect/>
          </a:stretch>
        </p:blipFill>
        <p:spPr bwMode="auto">
          <a:xfrm>
            <a:off x="6259513" y="4668343"/>
            <a:ext cx="1979612" cy="1400669"/>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3254912" y="1491979"/>
            <a:ext cx="1720850" cy="871538"/>
          </a:xfrm>
          <a:prstGeom prst="rect">
            <a:avLst/>
          </a:prstGeom>
          <a:noFill/>
          <a:ln w="9525">
            <a:noFill/>
            <a:miter lim="800000"/>
            <a:headEnd/>
            <a:tailEnd/>
          </a:ln>
        </p:spPr>
      </p:pic>
      <p:pic>
        <p:nvPicPr>
          <p:cNvPr id="7" name="Picture 4" descr="W:\G-LAB\PR\Logos\g-lab\Deep-G-Lab_Logo_final.jpg"/>
          <p:cNvPicPr>
            <a:picLocks noChangeAspect="1" noChangeArrowheads="1"/>
          </p:cNvPicPr>
          <p:nvPr/>
        </p:nvPicPr>
        <p:blipFill>
          <a:blip r:embed="rId4" cstate="print"/>
          <a:srcRect/>
          <a:stretch>
            <a:fillRect/>
          </a:stretch>
        </p:blipFill>
        <p:spPr bwMode="auto">
          <a:xfrm>
            <a:off x="432000" y="1491979"/>
            <a:ext cx="2169160" cy="980440"/>
          </a:xfrm>
          <a:prstGeom prst="rect">
            <a:avLst/>
          </a:prstGeom>
          <a:noFill/>
        </p:spPr>
      </p:pic>
      <p:pic>
        <p:nvPicPr>
          <p:cNvPr id="8" name="Picture 2" descr="C:\X31\TU\AV-TUB\WS 09-10\AV_neues-Logo.jpg"/>
          <p:cNvPicPr>
            <a:picLocks noChangeAspect="1" noChangeArrowheads="1"/>
          </p:cNvPicPr>
          <p:nvPr/>
        </p:nvPicPr>
        <p:blipFill>
          <a:blip r:embed="rId5" cstate="print"/>
          <a:srcRect/>
          <a:stretch>
            <a:fillRect/>
          </a:stretch>
        </p:blipFill>
        <p:spPr bwMode="auto">
          <a:xfrm>
            <a:off x="6763050" y="1342168"/>
            <a:ext cx="1924050" cy="965882"/>
          </a:xfrm>
          <a:prstGeom prst="rect">
            <a:avLst/>
          </a:prstGeom>
          <a:noFill/>
          <a:ln w="9525">
            <a:noFill/>
            <a:miter lim="800000"/>
            <a:headEnd/>
            <a:tailEnd/>
          </a:ln>
        </p:spPr>
      </p:pic>
      <p:grpSp>
        <p:nvGrpSpPr>
          <p:cNvPr id="15" name="Gruppieren 14"/>
          <p:cNvGrpSpPr/>
          <p:nvPr/>
        </p:nvGrpSpPr>
        <p:grpSpPr>
          <a:xfrm>
            <a:off x="1193717" y="4694348"/>
            <a:ext cx="4122390" cy="1633542"/>
            <a:chOff x="2339752" y="3717032"/>
            <a:chExt cx="4122390" cy="1633542"/>
          </a:xfrm>
        </p:grpSpPr>
        <p:pic>
          <p:nvPicPr>
            <p:cNvPr id="16" name="Picture 9" descr="C:\Users\chh\Desktop\fokus_logo_de.gif"/>
            <p:cNvPicPr>
              <a:picLocks noChangeAspect="1" noChangeArrowheads="1"/>
            </p:cNvPicPr>
            <p:nvPr/>
          </p:nvPicPr>
          <p:blipFill>
            <a:blip r:embed="rId6" cstate="print"/>
            <a:srcRect/>
            <a:stretch>
              <a:fillRect/>
            </a:stretch>
          </p:blipFill>
          <p:spPr bwMode="auto">
            <a:xfrm>
              <a:off x="2339752" y="4359974"/>
              <a:ext cx="2019300" cy="990600"/>
            </a:xfrm>
            <a:prstGeom prst="rect">
              <a:avLst/>
            </a:prstGeom>
            <a:noFill/>
          </p:spPr>
        </p:pic>
        <p:pic>
          <p:nvPicPr>
            <p:cNvPr id="17" name="Picture 5" descr="W:\G-LAB\PR\Logos\tu-berlin\tu-logo_2d_rot.tif"/>
            <p:cNvPicPr>
              <a:picLocks noChangeAspect="1" noChangeArrowheads="1"/>
            </p:cNvPicPr>
            <p:nvPr/>
          </p:nvPicPr>
          <p:blipFill>
            <a:blip r:embed="rId7" cstate="print"/>
            <a:srcRect/>
            <a:stretch>
              <a:fillRect/>
            </a:stretch>
          </p:blipFill>
          <p:spPr bwMode="auto">
            <a:xfrm>
              <a:off x="3347864" y="3731326"/>
              <a:ext cx="744741" cy="557210"/>
            </a:xfrm>
            <a:prstGeom prst="rect">
              <a:avLst/>
            </a:prstGeom>
            <a:noFill/>
            <a:ln w="0">
              <a:noFill/>
            </a:ln>
          </p:spPr>
        </p:pic>
        <p:pic>
          <p:nvPicPr>
            <p:cNvPr id="18" name="Picture 7" descr="W:\G-LAB\PR\Logos\tu-kaisersl\UKL-logo.gif"/>
            <p:cNvPicPr>
              <a:picLocks noChangeAspect="1" noChangeArrowheads="1"/>
            </p:cNvPicPr>
            <p:nvPr/>
          </p:nvPicPr>
          <p:blipFill>
            <a:blip r:embed="rId8" cstate="print"/>
            <a:srcRect/>
            <a:stretch>
              <a:fillRect/>
            </a:stretch>
          </p:blipFill>
          <p:spPr bwMode="auto">
            <a:xfrm>
              <a:off x="4499992" y="3717032"/>
              <a:ext cx="1962150" cy="533400"/>
            </a:xfrm>
            <a:prstGeom prst="rect">
              <a:avLst/>
            </a:prstGeom>
            <a:noFill/>
          </p:spPr>
        </p:pic>
        <p:pic>
          <p:nvPicPr>
            <p:cNvPr id="19" name="Picture 8" descr="W:\G-LAB\PR\Logos\uni-duisb-essen\UDE-logo.png"/>
            <p:cNvPicPr>
              <a:picLocks noChangeAspect="1" noChangeArrowheads="1"/>
            </p:cNvPicPr>
            <p:nvPr/>
          </p:nvPicPr>
          <p:blipFill>
            <a:blip r:embed="rId9" cstate="print"/>
            <a:srcRect/>
            <a:stretch>
              <a:fillRect/>
            </a:stretch>
          </p:blipFill>
          <p:spPr bwMode="auto">
            <a:xfrm>
              <a:off x="4472600" y="4645726"/>
              <a:ext cx="1916725" cy="482694"/>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Cross-Layer Architecture</a:t>
            </a:r>
            <a:endParaRPr lang="en-US" dirty="0"/>
          </a:p>
        </p:txBody>
      </p:sp>
      <p:sp>
        <p:nvSpPr>
          <p:cNvPr id="4" name="Textplatzhalter 3"/>
          <p:cNvSpPr>
            <a:spLocks noGrp="1"/>
          </p:cNvSpPr>
          <p:nvPr>
            <p:ph type="body" sz="quarter" idx="15"/>
          </p:nvPr>
        </p:nvSpPr>
        <p:spPr/>
        <p:txBody>
          <a:bodyPr/>
          <a:lstStyle/>
          <a:p>
            <a:endParaRPr lang="en-US" dirty="0"/>
          </a:p>
        </p:txBody>
      </p:sp>
      <p:grpSp>
        <p:nvGrpSpPr>
          <p:cNvPr id="158" name="Gruppieren 157"/>
          <p:cNvGrpSpPr/>
          <p:nvPr/>
        </p:nvGrpSpPr>
        <p:grpSpPr>
          <a:xfrm>
            <a:off x="1362054" y="1724025"/>
            <a:ext cx="6753245" cy="4016259"/>
            <a:chOff x="1714480" y="1428736"/>
            <a:chExt cx="6500858" cy="3835298"/>
          </a:xfrm>
        </p:grpSpPr>
        <p:cxnSp>
          <p:nvCxnSpPr>
            <p:cNvPr id="159" name="Gerade Verbindung 158"/>
            <p:cNvCxnSpPr/>
            <p:nvPr/>
          </p:nvCxnSpPr>
          <p:spPr>
            <a:xfrm rot="10800000">
              <a:off x="5487831" y="2623349"/>
              <a:ext cx="1357834" cy="605602"/>
            </a:xfrm>
            <a:prstGeom prst="line">
              <a:avLst/>
            </a:prstGeom>
            <a:noFill/>
            <a:ln w="9525" cap="flat" cmpd="sng" algn="ctr">
              <a:solidFill>
                <a:srgbClr val="000000"/>
              </a:solidFill>
              <a:prstDash val="dash"/>
              <a:tailEnd type="arrow"/>
            </a:ln>
            <a:effectLst/>
          </p:spPr>
        </p:cxnSp>
        <p:cxnSp>
          <p:nvCxnSpPr>
            <p:cNvPr id="160" name="Gerade Verbindung 159"/>
            <p:cNvCxnSpPr>
              <a:endCxn id="168" idx="3"/>
            </p:cNvCxnSpPr>
            <p:nvPr/>
          </p:nvCxnSpPr>
          <p:spPr>
            <a:xfrm rot="10800000" flipV="1">
              <a:off x="5320126" y="3403166"/>
              <a:ext cx="1997208" cy="232285"/>
            </a:xfrm>
            <a:prstGeom prst="line">
              <a:avLst/>
            </a:prstGeom>
            <a:noFill/>
            <a:ln w="9525" cap="flat" cmpd="sng" algn="ctr">
              <a:solidFill>
                <a:srgbClr val="000000"/>
              </a:solidFill>
              <a:prstDash val="dash"/>
              <a:tailEnd type="arrow"/>
            </a:ln>
            <a:effectLst/>
          </p:spPr>
        </p:cxnSp>
        <p:cxnSp>
          <p:nvCxnSpPr>
            <p:cNvPr id="161" name="Gerade Verbindung 160"/>
            <p:cNvCxnSpPr>
              <a:stCxn id="170" idx="6"/>
            </p:cNvCxnSpPr>
            <p:nvPr/>
          </p:nvCxnSpPr>
          <p:spPr>
            <a:xfrm flipV="1">
              <a:off x="4321522" y="2125594"/>
              <a:ext cx="708934" cy="3876"/>
            </a:xfrm>
            <a:prstGeom prst="line">
              <a:avLst/>
            </a:prstGeom>
            <a:solidFill>
              <a:srgbClr val="FFFFFF"/>
            </a:solidFill>
            <a:ln w="9525" cap="flat" cmpd="sng" algn="ctr">
              <a:solidFill>
                <a:srgbClr val="000000"/>
              </a:solidFill>
              <a:prstDash val="solid"/>
            </a:ln>
            <a:effectLst/>
          </p:spPr>
        </p:cxnSp>
        <p:cxnSp>
          <p:nvCxnSpPr>
            <p:cNvPr id="162" name="Gerade Verbindung 161"/>
            <p:cNvCxnSpPr>
              <a:stCxn id="172" idx="2"/>
              <a:endCxn id="169" idx="1"/>
            </p:cNvCxnSpPr>
            <p:nvPr/>
          </p:nvCxnSpPr>
          <p:spPr>
            <a:xfrm>
              <a:off x="4247604" y="4083015"/>
              <a:ext cx="817154" cy="17009"/>
            </a:xfrm>
            <a:prstGeom prst="line">
              <a:avLst/>
            </a:prstGeom>
            <a:solidFill>
              <a:srgbClr val="FFFFFF"/>
            </a:solidFill>
            <a:ln w="12700" cap="flat" cmpd="sng" algn="ctr">
              <a:solidFill>
                <a:srgbClr val="000000"/>
              </a:solidFill>
              <a:prstDash val="solid"/>
            </a:ln>
            <a:effectLst/>
          </p:spPr>
        </p:cxnSp>
        <p:sp>
          <p:nvSpPr>
            <p:cNvPr id="163" name="Abgerundetes Rechteck 162"/>
            <p:cNvSpPr/>
            <p:nvPr/>
          </p:nvSpPr>
          <p:spPr>
            <a:xfrm>
              <a:off x="1828823" y="4719452"/>
              <a:ext cx="1600816" cy="542001"/>
            </a:xfrm>
            <a:prstGeom prst="roundRect">
              <a:avLst/>
            </a:prstGeom>
            <a:solidFill>
              <a:srgbClr val="293990"/>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ea typeface="+mn-ea"/>
                  <a:cs typeface="+mn-cs"/>
                </a:rPr>
                <a:t>Functional Composition </a:t>
              </a: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64" name="Ellipse 163"/>
            <p:cNvSpPr/>
            <p:nvPr/>
          </p:nvSpPr>
          <p:spPr>
            <a:xfrm>
              <a:off x="1714480" y="4400827"/>
              <a:ext cx="1372128" cy="348429"/>
            </a:xfrm>
            <a:prstGeom prst="ellipse">
              <a:avLst/>
            </a:prstGeom>
            <a:solidFill>
              <a:srgbClr val="E6E7E8"/>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rPr>
                <a:t>Application</a:t>
              </a: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65" name="Ellipse 164"/>
            <p:cNvSpPr/>
            <p:nvPr/>
          </p:nvSpPr>
          <p:spPr>
            <a:xfrm>
              <a:off x="3543983" y="1428736"/>
              <a:ext cx="1372128" cy="414796"/>
            </a:xfrm>
            <a:prstGeom prst="ellipse">
              <a:avLst/>
            </a:prstGeom>
            <a:solidFill>
              <a:srgbClr val="8C1B20"/>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ea typeface="+mn-ea"/>
                  <a:cs typeface="+mn-cs"/>
                </a:rPr>
                <a:t>Call Service</a:t>
              </a:r>
            </a:p>
          </p:txBody>
        </p:sp>
        <p:grpSp>
          <p:nvGrpSpPr>
            <p:cNvPr id="166" name="Gruppieren 7"/>
            <p:cNvGrpSpPr/>
            <p:nvPr/>
          </p:nvGrpSpPr>
          <p:grpSpPr>
            <a:xfrm>
              <a:off x="3864145" y="2772676"/>
              <a:ext cx="1486471" cy="746632"/>
              <a:chOff x="4476378" y="3250405"/>
              <a:chExt cx="1428759" cy="928694"/>
            </a:xfrm>
            <a:solidFill>
              <a:srgbClr val="8C1B20"/>
            </a:solidFill>
          </p:grpSpPr>
          <p:sp>
            <p:nvSpPr>
              <p:cNvPr id="195" name="Raute 194"/>
              <p:cNvSpPr/>
              <p:nvPr/>
            </p:nvSpPr>
            <p:spPr>
              <a:xfrm>
                <a:off x="4476378" y="3250405"/>
                <a:ext cx="1428759" cy="928694"/>
              </a:xfrm>
              <a:prstGeom prst="diamond">
                <a:avLst/>
              </a:prstGeom>
              <a:grp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a:ea typeface="+mn-ea"/>
                  <a:cs typeface="+mn-cs"/>
                </a:endParaRPr>
              </a:p>
            </p:txBody>
          </p:sp>
          <p:sp>
            <p:nvSpPr>
              <p:cNvPr id="196" name="Textfeld 195"/>
              <p:cNvSpPr txBox="1"/>
              <p:nvPr/>
            </p:nvSpPr>
            <p:spPr>
              <a:xfrm>
                <a:off x="4691773" y="3469552"/>
                <a:ext cx="980236" cy="57423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rPr>
                  <a:t>Cross-Layer</a:t>
                </a:r>
                <a:br>
                  <a:rPr kumimoji="0" lang="en-US" sz="1200" b="0" i="0" u="none" strike="noStrike" kern="0" cap="none" spc="0" normalizeH="0" baseline="0" noProof="0" dirty="0" smtClean="0">
                    <a:ln>
                      <a:noFill/>
                    </a:ln>
                    <a:solidFill>
                      <a:srgbClr val="FFFFFF"/>
                    </a:solidFill>
                    <a:effectLst/>
                    <a:uLnTx/>
                    <a:uFillTx/>
                    <a:latin typeface="Arial"/>
                  </a:rPr>
                </a:br>
                <a:r>
                  <a:rPr kumimoji="0" lang="en-US" sz="1200" b="0" i="0" u="none" strike="noStrike" kern="0" cap="none" spc="0" normalizeH="0" baseline="0" noProof="0" dirty="0" smtClean="0">
                    <a:ln>
                      <a:noFill/>
                    </a:ln>
                    <a:solidFill>
                      <a:srgbClr val="FFFFFF"/>
                    </a:solidFill>
                    <a:effectLst/>
                    <a:uLnTx/>
                    <a:uFillTx/>
                    <a:latin typeface="Arial"/>
                  </a:rPr>
                  <a:t>Mediator</a:t>
                </a:r>
                <a:endParaRPr kumimoji="0" lang="en-US" sz="1200" b="0" i="0" u="none" strike="noStrike" kern="0" cap="none" spc="0" normalizeH="0" baseline="0" noProof="0" dirty="0">
                  <a:ln>
                    <a:noFill/>
                  </a:ln>
                  <a:solidFill>
                    <a:srgbClr val="FFFFFF"/>
                  </a:solidFill>
                  <a:effectLst/>
                  <a:uLnTx/>
                  <a:uFillTx/>
                  <a:latin typeface="Arial"/>
                </a:endParaRPr>
              </a:p>
            </p:txBody>
          </p:sp>
        </p:grpSp>
        <p:sp>
          <p:nvSpPr>
            <p:cNvPr id="167" name="Abgerundetes Rechteck 166"/>
            <p:cNvSpPr/>
            <p:nvPr/>
          </p:nvSpPr>
          <p:spPr>
            <a:xfrm>
              <a:off x="3929058" y="2357879"/>
              <a:ext cx="1428760" cy="530940"/>
            </a:xfrm>
            <a:prstGeom prst="roundRect">
              <a:avLst/>
            </a:prstGeom>
            <a:solidFill>
              <a:srgbClr val="E6E7E8"/>
            </a:solidFill>
            <a:ln w="9525" cap="flat" cmpd="sng" algn="ctr">
              <a:solidFill>
                <a:srgbClr val="29399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Arial"/>
                  <a:ea typeface="+mn-ea"/>
                  <a:cs typeface="+mn-cs"/>
                </a:rPr>
                <a:t>Service Broker</a:t>
              </a:r>
              <a:endParaRPr kumimoji="0" lang="en-US" sz="1800" b="1" i="0" u="none" strike="noStrike" kern="0" cap="none" spc="0" normalizeH="0" baseline="0" noProof="0" dirty="0">
                <a:ln>
                  <a:noFill/>
                </a:ln>
                <a:solidFill>
                  <a:srgbClr val="000000"/>
                </a:solidFill>
                <a:effectLst/>
                <a:uLnTx/>
                <a:uFillTx/>
                <a:latin typeface="Arial"/>
                <a:ea typeface="+mn-ea"/>
                <a:cs typeface="+mn-cs"/>
              </a:endParaRPr>
            </a:p>
          </p:txBody>
        </p:sp>
        <p:sp>
          <p:nvSpPr>
            <p:cNvPr id="168" name="Abgerundetes Rechteck 167"/>
            <p:cNvSpPr/>
            <p:nvPr/>
          </p:nvSpPr>
          <p:spPr>
            <a:xfrm>
              <a:off x="3947998" y="3403166"/>
              <a:ext cx="1372128" cy="464572"/>
            </a:xfrm>
            <a:prstGeom prst="roundRect">
              <a:avLst/>
            </a:prstGeom>
            <a:solidFill>
              <a:srgbClr val="E6E7E8"/>
            </a:solidFill>
            <a:ln w="9525" cap="flat" cmpd="sng" algn="ctr">
              <a:solidFill>
                <a:srgbClr val="293990"/>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Network Composition</a:t>
              </a:r>
              <a:endParaRPr kumimoji="0" lang="en-US" sz="1600" b="1" i="0" u="none" strike="noStrike" kern="0" cap="none" spc="0" normalizeH="0" baseline="0" noProof="0" dirty="0">
                <a:ln>
                  <a:noFill/>
                </a:ln>
                <a:solidFill>
                  <a:srgbClr val="000000"/>
                </a:solidFill>
                <a:effectLst/>
                <a:uLnTx/>
                <a:uFillTx/>
                <a:latin typeface="Arial"/>
                <a:ea typeface="+mn-ea"/>
                <a:cs typeface="+mn-cs"/>
              </a:endParaRPr>
            </a:p>
          </p:txBody>
        </p:sp>
        <p:sp>
          <p:nvSpPr>
            <p:cNvPr id="169" name="Gleichschenkliges Dreieck 168"/>
            <p:cNvSpPr/>
            <p:nvPr/>
          </p:nvSpPr>
          <p:spPr>
            <a:xfrm>
              <a:off x="5007585" y="3983880"/>
              <a:ext cx="228688" cy="232285"/>
            </a:xfrm>
            <a:prstGeom prst="triangle">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70" name="Ellipse 169"/>
            <p:cNvSpPr/>
            <p:nvPr/>
          </p:nvSpPr>
          <p:spPr>
            <a:xfrm>
              <a:off x="4092834" y="2052039"/>
              <a:ext cx="228688" cy="154858"/>
            </a:xfrm>
            <a:prstGeom prst="ellipse">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71" name="Stern mit 5 Zacken 170"/>
            <p:cNvSpPr/>
            <p:nvPr/>
          </p:nvSpPr>
          <p:spPr>
            <a:xfrm>
              <a:off x="4550210" y="3983880"/>
              <a:ext cx="228688" cy="232285"/>
            </a:xfrm>
            <a:prstGeom prst="star5">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72" name="Akkord 171"/>
            <p:cNvSpPr/>
            <p:nvPr/>
          </p:nvSpPr>
          <p:spPr>
            <a:xfrm>
              <a:off x="4092834" y="3983880"/>
              <a:ext cx="228688" cy="232285"/>
            </a:xfrm>
            <a:prstGeom prst="chord">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73" name="Raute 172"/>
            <p:cNvSpPr/>
            <p:nvPr/>
          </p:nvSpPr>
          <p:spPr>
            <a:xfrm>
              <a:off x="4550210" y="2052039"/>
              <a:ext cx="228688" cy="154858"/>
            </a:xfrm>
            <a:prstGeom prst="diamond">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74" name="Multiplizieren 173"/>
            <p:cNvSpPr/>
            <p:nvPr/>
          </p:nvSpPr>
          <p:spPr>
            <a:xfrm>
              <a:off x="5030454" y="2009450"/>
              <a:ext cx="228688" cy="232285"/>
            </a:xfrm>
            <a:prstGeom prst="mathMultiply">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75" name="Abgerundetes Rechteck 174"/>
            <p:cNvSpPr/>
            <p:nvPr/>
          </p:nvSpPr>
          <p:spPr>
            <a:xfrm>
              <a:off x="3917507" y="4722033"/>
              <a:ext cx="1372128" cy="542001"/>
            </a:xfrm>
            <a:prstGeom prst="roundRect">
              <a:avLst/>
            </a:prstGeom>
            <a:solidFill>
              <a:srgbClr val="293990"/>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ea typeface="+mn-ea"/>
                  <a:cs typeface="+mn-cs"/>
                </a:rPr>
                <a:t>Functional Composition </a:t>
              </a: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76" name="Abgerundetes Rechteck 175"/>
            <p:cNvSpPr/>
            <p:nvPr/>
          </p:nvSpPr>
          <p:spPr>
            <a:xfrm>
              <a:off x="5716519" y="4719452"/>
              <a:ext cx="1490502" cy="542001"/>
            </a:xfrm>
            <a:prstGeom prst="roundRect">
              <a:avLst/>
            </a:prstGeom>
            <a:solidFill>
              <a:srgbClr val="293990"/>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ea typeface="+mn-ea"/>
                  <a:cs typeface="+mn-cs"/>
                </a:rPr>
                <a:t>Functional Composition </a:t>
              </a: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77" name="Gerade Verbindung 176"/>
            <p:cNvCxnSpPr>
              <a:stCxn id="163" idx="3"/>
              <a:endCxn id="175" idx="1"/>
            </p:cNvCxnSpPr>
            <p:nvPr/>
          </p:nvCxnSpPr>
          <p:spPr>
            <a:xfrm>
              <a:off x="3429639" y="4990453"/>
              <a:ext cx="487867" cy="2581"/>
            </a:xfrm>
            <a:prstGeom prst="line">
              <a:avLst/>
            </a:prstGeom>
            <a:noFill/>
            <a:ln w="9525" cap="flat" cmpd="sng" algn="ctr">
              <a:solidFill>
                <a:srgbClr val="00CC99">
                  <a:shade val="95000"/>
                  <a:satMod val="105000"/>
                </a:srgbClr>
              </a:solidFill>
              <a:prstDash val="solid"/>
            </a:ln>
            <a:effectLst/>
          </p:spPr>
        </p:cxnSp>
        <p:cxnSp>
          <p:nvCxnSpPr>
            <p:cNvPr id="178" name="Gerade Verbindung 177"/>
            <p:cNvCxnSpPr>
              <a:stCxn id="175" idx="3"/>
              <a:endCxn id="176" idx="1"/>
            </p:cNvCxnSpPr>
            <p:nvPr/>
          </p:nvCxnSpPr>
          <p:spPr>
            <a:xfrm flipV="1">
              <a:off x="5289635" y="4990453"/>
              <a:ext cx="426884" cy="2581"/>
            </a:xfrm>
            <a:prstGeom prst="line">
              <a:avLst/>
            </a:prstGeom>
            <a:noFill/>
            <a:ln w="9525" cap="flat" cmpd="sng" algn="ctr">
              <a:solidFill>
                <a:srgbClr val="00CC99">
                  <a:shade val="95000"/>
                  <a:satMod val="105000"/>
                </a:srgbClr>
              </a:solidFill>
              <a:prstDash val="solid"/>
            </a:ln>
            <a:effectLst/>
          </p:spPr>
        </p:cxnSp>
        <p:cxnSp>
          <p:nvCxnSpPr>
            <p:cNvPr id="179" name="Gerade Verbindung 178"/>
            <p:cNvCxnSpPr>
              <a:stCxn id="164" idx="0"/>
            </p:cNvCxnSpPr>
            <p:nvPr/>
          </p:nvCxnSpPr>
          <p:spPr>
            <a:xfrm rot="5400000" flipH="1" flipV="1">
              <a:off x="2331680" y="2959837"/>
              <a:ext cx="1509855" cy="1372126"/>
            </a:xfrm>
            <a:prstGeom prst="line">
              <a:avLst/>
            </a:prstGeom>
            <a:noFill/>
            <a:ln w="19050" cap="flat" cmpd="sng" algn="ctr">
              <a:solidFill>
                <a:srgbClr val="000000"/>
              </a:solidFill>
              <a:prstDash val="solid"/>
              <a:headEnd type="none"/>
              <a:tailEnd type="arrow"/>
            </a:ln>
            <a:effectLst/>
          </p:spPr>
        </p:cxnSp>
        <p:cxnSp>
          <p:nvCxnSpPr>
            <p:cNvPr id="180" name="Gerade Verbindung 179"/>
            <p:cNvCxnSpPr>
              <a:endCxn id="168" idx="1"/>
            </p:cNvCxnSpPr>
            <p:nvPr/>
          </p:nvCxnSpPr>
          <p:spPr>
            <a:xfrm rot="5400000" flipH="1" flipV="1">
              <a:off x="3108104" y="3956986"/>
              <a:ext cx="1161429" cy="518358"/>
            </a:xfrm>
            <a:prstGeom prst="line">
              <a:avLst/>
            </a:prstGeom>
            <a:noFill/>
            <a:ln w="9525" cap="flat" cmpd="sng" algn="ctr">
              <a:solidFill>
                <a:srgbClr val="000000"/>
              </a:solidFill>
              <a:prstDash val="dash"/>
              <a:headEnd type="arrow"/>
            </a:ln>
            <a:effectLst/>
          </p:spPr>
        </p:cxnSp>
        <p:cxnSp>
          <p:nvCxnSpPr>
            <p:cNvPr id="181" name="Gerade Verbindung 180"/>
            <p:cNvCxnSpPr>
              <a:stCxn id="175" idx="0"/>
              <a:endCxn id="168" idx="2"/>
            </p:cNvCxnSpPr>
            <p:nvPr/>
          </p:nvCxnSpPr>
          <p:spPr>
            <a:xfrm rot="5400000" flipH="1" flipV="1">
              <a:off x="4191668" y="4279639"/>
              <a:ext cx="854295" cy="30491"/>
            </a:xfrm>
            <a:prstGeom prst="line">
              <a:avLst/>
            </a:prstGeom>
            <a:noFill/>
            <a:ln w="9525" cap="flat" cmpd="sng" algn="ctr">
              <a:solidFill>
                <a:srgbClr val="000000"/>
              </a:solidFill>
              <a:prstDash val="dash"/>
              <a:headEnd type="arrow"/>
            </a:ln>
            <a:effectLst/>
          </p:spPr>
        </p:cxnSp>
        <p:cxnSp>
          <p:nvCxnSpPr>
            <p:cNvPr id="182" name="Gerade Verbindung 181"/>
            <p:cNvCxnSpPr>
              <a:endCxn id="168" idx="3"/>
            </p:cNvCxnSpPr>
            <p:nvPr/>
          </p:nvCxnSpPr>
          <p:spPr>
            <a:xfrm rot="16200000" flipV="1">
              <a:off x="4937607" y="4017970"/>
              <a:ext cx="1161429" cy="396393"/>
            </a:xfrm>
            <a:prstGeom prst="line">
              <a:avLst/>
            </a:prstGeom>
            <a:noFill/>
            <a:ln w="9525" cap="flat" cmpd="sng" algn="ctr">
              <a:solidFill>
                <a:srgbClr val="000000"/>
              </a:solidFill>
              <a:prstDash val="dash"/>
              <a:headEnd type="arrow"/>
            </a:ln>
            <a:effectLst/>
          </p:spPr>
        </p:cxnSp>
        <p:sp>
          <p:nvSpPr>
            <p:cNvPr id="183" name="Ellipse 182"/>
            <p:cNvSpPr/>
            <p:nvPr/>
          </p:nvSpPr>
          <p:spPr>
            <a:xfrm>
              <a:off x="4949144" y="1645534"/>
              <a:ext cx="1486471" cy="348429"/>
            </a:xfrm>
            <a:prstGeom prst="ellipse">
              <a:avLst/>
            </a:prstGeom>
            <a:solidFill>
              <a:srgbClr val="8C1B20"/>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ea typeface="+mn-ea"/>
                  <a:cs typeface="+mn-cs"/>
                </a:rPr>
                <a:t>Authentication</a:t>
              </a: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84" name="Raute 183"/>
            <p:cNvSpPr/>
            <p:nvPr/>
          </p:nvSpPr>
          <p:spPr>
            <a:xfrm>
              <a:off x="4985388" y="1732586"/>
              <a:ext cx="228688" cy="154858"/>
            </a:xfrm>
            <a:prstGeom prst="diamond">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85" name="Ellipse 184"/>
            <p:cNvSpPr/>
            <p:nvPr/>
          </p:nvSpPr>
          <p:spPr>
            <a:xfrm>
              <a:off x="6059550" y="4448452"/>
              <a:ext cx="1143440" cy="348429"/>
            </a:xfrm>
            <a:prstGeom prst="ellipse">
              <a:avLst/>
            </a:prstGeom>
            <a:solidFill>
              <a:srgbClr val="E6E7E8"/>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Arial"/>
                  <a:ea typeface="+mn-ea"/>
                  <a:cs typeface="+mn-cs"/>
                </a:rPr>
                <a:t>Application</a:t>
              </a:r>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186" name="Abgerundetes Rechteck 185"/>
            <p:cNvSpPr/>
            <p:nvPr/>
          </p:nvSpPr>
          <p:spPr>
            <a:xfrm>
              <a:off x="6879047" y="3026128"/>
              <a:ext cx="1336291" cy="701011"/>
            </a:xfrm>
            <a:prstGeom prst="roundRect">
              <a:avLst/>
            </a:prstGeom>
            <a:solidFill>
              <a:srgbClr val="E6E7E8"/>
            </a:solidFill>
            <a:ln w="9525" cap="flat" cmpd="sng" algn="ctr">
              <a:solidFill>
                <a:srgbClr val="29399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smtClean="0">
                  <a:ln>
                    <a:noFill/>
                  </a:ln>
                  <a:solidFill>
                    <a:srgbClr val="000000"/>
                  </a:solidFill>
                  <a:effectLst/>
                  <a:uLnTx/>
                  <a:uFillTx/>
                  <a:latin typeface="Arial"/>
                  <a:ea typeface="+mn-ea"/>
                  <a:cs typeface="+mn-cs"/>
                </a:rPr>
                <a:t>Cross-Layer </a:t>
              </a:r>
              <a:r>
                <a:rPr kumimoji="0" lang="de-DE" sz="1200" b="1" i="0" u="none" strike="noStrike" kern="0" cap="none" spc="0" normalizeH="0" baseline="0" noProof="0" dirty="0" err="1" smtClean="0">
                  <a:ln>
                    <a:noFill/>
                  </a:ln>
                  <a:solidFill>
                    <a:srgbClr val="000000"/>
                  </a:solidFill>
                  <a:effectLst/>
                  <a:uLnTx/>
                  <a:uFillTx/>
                  <a:latin typeface="Arial"/>
                  <a:ea typeface="+mn-ea"/>
                  <a:cs typeface="+mn-cs"/>
                </a:rPr>
                <a:t>Monitoring</a:t>
              </a:r>
              <a:endParaRPr kumimoji="0" lang="de-DE" sz="12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87" name="Multiplizieren 186"/>
            <p:cNvSpPr/>
            <p:nvPr/>
          </p:nvSpPr>
          <p:spPr>
            <a:xfrm>
              <a:off x="3596877" y="1517794"/>
              <a:ext cx="228688" cy="232285"/>
            </a:xfrm>
            <a:prstGeom prst="mathMultiply">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88" name="Akkord 187"/>
            <p:cNvSpPr/>
            <p:nvPr/>
          </p:nvSpPr>
          <p:spPr>
            <a:xfrm>
              <a:off x="3086608" y="4680738"/>
              <a:ext cx="228688" cy="232285"/>
            </a:xfrm>
            <a:prstGeom prst="chord">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89" name="Stern mit 5 Zacken 188"/>
            <p:cNvSpPr/>
            <p:nvPr/>
          </p:nvSpPr>
          <p:spPr>
            <a:xfrm>
              <a:off x="3086608" y="5029167"/>
              <a:ext cx="228688" cy="232285"/>
            </a:xfrm>
            <a:prstGeom prst="star5">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90" name="Akkord 189"/>
            <p:cNvSpPr/>
            <p:nvPr/>
          </p:nvSpPr>
          <p:spPr>
            <a:xfrm>
              <a:off x="5716519" y="4680738"/>
              <a:ext cx="228688" cy="232285"/>
            </a:xfrm>
            <a:prstGeom prst="chord">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91" name="Stern mit 5 Zacken 190"/>
            <p:cNvSpPr/>
            <p:nvPr/>
          </p:nvSpPr>
          <p:spPr>
            <a:xfrm>
              <a:off x="5716519" y="5029167"/>
              <a:ext cx="228688" cy="232285"/>
            </a:xfrm>
            <a:prstGeom prst="star5">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92" name="Gleichschenkliges Dreieck 191"/>
            <p:cNvSpPr/>
            <p:nvPr/>
          </p:nvSpPr>
          <p:spPr>
            <a:xfrm>
              <a:off x="5030454" y="4680738"/>
              <a:ext cx="228688" cy="232285"/>
            </a:xfrm>
            <a:prstGeom prst="triangle">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93" name="Ellipse 192"/>
            <p:cNvSpPr/>
            <p:nvPr/>
          </p:nvSpPr>
          <p:spPr>
            <a:xfrm>
              <a:off x="6051383" y="2109007"/>
              <a:ext cx="1380295" cy="414796"/>
            </a:xfrm>
            <a:prstGeom prst="ellipse">
              <a:avLst/>
            </a:prstGeom>
            <a:solidFill>
              <a:srgbClr val="8C1B20"/>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bIns="10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ea typeface="+mn-ea"/>
                  <a:cs typeface="+mn-cs"/>
                </a:rPr>
                <a:t>Security Service</a:t>
              </a:r>
            </a:p>
          </p:txBody>
        </p:sp>
        <p:sp>
          <p:nvSpPr>
            <p:cNvPr id="194" name="Ellipse 193"/>
            <p:cNvSpPr/>
            <p:nvPr/>
          </p:nvSpPr>
          <p:spPr>
            <a:xfrm>
              <a:off x="5970014" y="2232155"/>
              <a:ext cx="228688" cy="154858"/>
            </a:xfrm>
            <a:prstGeom prst="ellipse">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Cross-Layer </a:t>
            </a:r>
            <a:r>
              <a:rPr lang="de-DE" dirty="0" err="1" smtClean="0"/>
              <a:t>Composition</a:t>
            </a:r>
            <a:endParaRPr lang="en-US" dirty="0"/>
          </a:p>
        </p:txBody>
      </p:sp>
      <p:sp>
        <p:nvSpPr>
          <p:cNvPr id="3" name="Inhaltsplatzhalter 2"/>
          <p:cNvSpPr>
            <a:spLocks noGrp="1"/>
          </p:cNvSpPr>
          <p:nvPr>
            <p:ph idx="14"/>
          </p:nvPr>
        </p:nvSpPr>
        <p:spPr/>
        <p:txBody>
          <a:bodyPr/>
          <a:lstStyle/>
          <a:p>
            <a:r>
              <a:rPr lang="de-DE" sz="1800" dirty="0" err="1" smtClean="0"/>
              <a:t>Reason</a:t>
            </a:r>
            <a:r>
              <a:rPr lang="de-DE" sz="1800" dirty="0" smtClean="0"/>
              <a:t> </a:t>
            </a:r>
            <a:r>
              <a:rPr lang="de-DE" sz="1800" dirty="0" err="1" smtClean="0"/>
              <a:t>for</a:t>
            </a:r>
            <a:r>
              <a:rPr lang="de-DE" sz="1800" dirty="0" smtClean="0"/>
              <a:t> </a:t>
            </a:r>
            <a:r>
              <a:rPr lang="de-DE" sz="1800" dirty="0" err="1" smtClean="0"/>
              <a:t>seperating</a:t>
            </a:r>
            <a:r>
              <a:rPr lang="de-DE" sz="1800" dirty="0" smtClean="0"/>
              <a:t> </a:t>
            </a:r>
            <a:r>
              <a:rPr lang="de-DE" sz="1800" dirty="0" err="1" smtClean="0"/>
              <a:t>network</a:t>
            </a:r>
            <a:r>
              <a:rPr lang="de-DE" sz="1800" dirty="0" smtClean="0"/>
              <a:t> </a:t>
            </a:r>
            <a:r>
              <a:rPr lang="de-DE" sz="1800" dirty="0" err="1" smtClean="0"/>
              <a:t>and</a:t>
            </a:r>
            <a:r>
              <a:rPr lang="de-DE" sz="1800" dirty="0" smtClean="0"/>
              <a:t> </a:t>
            </a:r>
            <a:r>
              <a:rPr lang="de-DE" sz="1800" dirty="0" err="1" smtClean="0"/>
              <a:t>service</a:t>
            </a:r>
            <a:r>
              <a:rPr lang="de-DE" sz="1800" dirty="0" smtClean="0"/>
              <a:t> </a:t>
            </a:r>
            <a:r>
              <a:rPr lang="de-DE" sz="1800" dirty="0" err="1" smtClean="0"/>
              <a:t>domain</a:t>
            </a:r>
            <a:r>
              <a:rPr lang="de-DE" sz="1800" dirty="0" smtClean="0"/>
              <a:t>:</a:t>
            </a:r>
          </a:p>
          <a:p>
            <a:pPr lvl="1"/>
            <a:r>
              <a:rPr lang="de-DE" sz="1800" dirty="0" err="1" smtClean="0"/>
              <a:t>Lower</a:t>
            </a:r>
            <a:r>
              <a:rPr lang="de-DE" sz="1800" dirty="0" smtClean="0"/>
              <a:t> </a:t>
            </a:r>
            <a:r>
              <a:rPr lang="de-DE" sz="1800" dirty="0" err="1" smtClean="0"/>
              <a:t>complexity</a:t>
            </a:r>
            <a:r>
              <a:rPr lang="de-DE" sz="1800" dirty="0" smtClean="0"/>
              <a:t> </a:t>
            </a:r>
            <a:r>
              <a:rPr lang="de-DE" sz="1800" dirty="0" err="1" smtClean="0"/>
              <a:t>of</a:t>
            </a:r>
            <a:r>
              <a:rPr lang="de-DE" sz="1800" dirty="0" smtClean="0"/>
              <a:t> </a:t>
            </a:r>
            <a:r>
              <a:rPr lang="de-DE" sz="1800" dirty="0" err="1" smtClean="0"/>
              <a:t>network</a:t>
            </a:r>
            <a:r>
              <a:rPr lang="de-DE" sz="1800" dirty="0" smtClean="0"/>
              <a:t> </a:t>
            </a:r>
            <a:r>
              <a:rPr lang="de-DE" sz="1800" dirty="0" err="1" smtClean="0"/>
              <a:t>composition</a:t>
            </a:r>
            <a:r>
              <a:rPr lang="de-DE" sz="1800" dirty="0" smtClean="0"/>
              <a:t> </a:t>
            </a:r>
            <a:r>
              <a:rPr lang="de-DE" sz="1800" dirty="0" err="1" smtClean="0"/>
              <a:t>process</a:t>
            </a:r>
            <a:endParaRPr lang="de-DE" sz="1800" dirty="0" smtClean="0"/>
          </a:p>
          <a:p>
            <a:pPr lvl="1"/>
            <a:r>
              <a:rPr lang="de-DE" sz="1800" dirty="0" smtClean="0"/>
              <a:t>Network </a:t>
            </a:r>
            <a:r>
              <a:rPr lang="de-DE" sz="1800" dirty="0" err="1" smtClean="0"/>
              <a:t>functionality</a:t>
            </a:r>
            <a:r>
              <a:rPr lang="de-DE" sz="1800" dirty="0" smtClean="0"/>
              <a:t> </a:t>
            </a:r>
            <a:r>
              <a:rPr lang="de-DE" sz="1800" dirty="0" err="1" smtClean="0"/>
              <a:t>is</a:t>
            </a:r>
            <a:r>
              <a:rPr lang="de-DE" sz="1800" dirty="0" smtClean="0"/>
              <a:t> a limited </a:t>
            </a:r>
            <a:r>
              <a:rPr lang="de-DE" sz="1800" dirty="0" err="1" smtClean="0"/>
              <a:t>domain</a:t>
            </a:r>
            <a:r>
              <a:rPr lang="de-DE" sz="1800" dirty="0" smtClean="0"/>
              <a:t> </a:t>
            </a:r>
            <a:r>
              <a:rPr lang="de-DE" sz="1800" dirty="0" err="1" smtClean="0"/>
              <a:t>which</a:t>
            </a:r>
            <a:r>
              <a:rPr lang="de-DE" sz="1800" dirty="0" smtClean="0"/>
              <a:t> </a:t>
            </a:r>
            <a:r>
              <a:rPr lang="de-DE" sz="1800" dirty="0" err="1" smtClean="0"/>
              <a:t>can</a:t>
            </a:r>
            <a:r>
              <a:rPr lang="de-DE" sz="1800" dirty="0" smtClean="0"/>
              <a:t> </a:t>
            </a:r>
            <a:r>
              <a:rPr lang="de-DE" sz="1800" dirty="0" err="1" smtClean="0"/>
              <a:t>be</a:t>
            </a:r>
            <a:r>
              <a:rPr lang="de-DE" sz="1800" dirty="0" smtClean="0"/>
              <a:t> </a:t>
            </a:r>
            <a:r>
              <a:rPr lang="de-DE" sz="1800" dirty="0" err="1" smtClean="0"/>
              <a:t>semantically</a:t>
            </a:r>
            <a:r>
              <a:rPr lang="de-DE" sz="1800" dirty="0" smtClean="0"/>
              <a:t> </a:t>
            </a:r>
            <a:r>
              <a:rPr lang="de-DE" sz="1800" dirty="0" err="1" smtClean="0"/>
              <a:t>be</a:t>
            </a:r>
            <a:r>
              <a:rPr lang="de-DE" sz="1800" dirty="0" smtClean="0"/>
              <a:t> </a:t>
            </a:r>
            <a:r>
              <a:rPr lang="de-DE" sz="1800" dirty="0" err="1" smtClean="0"/>
              <a:t>described</a:t>
            </a:r>
            <a:endParaRPr lang="de-DE" sz="1800" dirty="0" smtClean="0"/>
          </a:p>
          <a:p>
            <a:r>
              <a:rPr lang="de-DE" sz="1800" dirty="0" smtClean="0"/>
              <a:t>Can </a:t>
            </a:r>
            <a:r>
              <a:rPr lang="de-DE" sz="1800" dirty="0" err="1" smtClean="0"/>
              <a:t>incorporate</a:t>
            </a:r>
            <a:r>
              <a:rPr lang="de-DE" sz="1800" dirty="0" smtClean="0"/>
              <a:t> </a:t>
            </a:r>
            <a:r>
              <a:rPr lang="de-DE" sz="1800" dirty="0" err="1" smtClean="0"/>
              <a:t>any</a:t>
            </a:r>
            <a:r>
              <a:rPr lang="de-DE" sz="1800" dirty="0" smtClean="0"/>
              <a:t> </a:t>
            </a:r>
            <a:r>
              <a:rPr lang="de-DE" sz="1800" dirty="0" err="1" smtClean="0"/>
              <a:t>network</a:t>
            </a:r>
            <a:r>
              <a:rPr lang="de-DE" sz="1800" dirty="0" smtClean="0"/>
              <a:t> </a:t>
            </a:r>
            <a:r>
              <a:rPr lang="de-DE" sz="1800" dirty="0" err="1" smtClean="0"/>
              <a:t>architecture</a:t>
            </a:r>
            <a:r>
              <a:rPr lang="de-DE" sz="1800" dirty="0" smtClean="0"/>
              <a:t> </a:t>
            </a:r>
          </a:p>
          <a:p>
            <a:pPr lvl="1"/>
            <a:r>
              <a:rPr lang="de-DE" sz="1800" dirty="0" smtClean="0"/>
              <a:t>Legacy Internet</a:t>
            </a:r>
          </a:p>
          <a:p>
            <a:pPr lvl="1"/>
            <a:r>
              <a:rPr lang="de-DE" sz="1800" dirty="0" err="1" smtClean="0"/>
              <a:t>that</a:t>
            </a:r>
            <a:r>
              <a:rPr lang="de-DE" sz="1800" dirty="0" smtClean="0"/>
              <a:t> will </a:t>
            </a:r>
            <a:r>
              <a:rPr lang="de-DE" sz="1800" dirty="0" err="1" smtClean="0"/>
              <a:t>provide</a:t>
            </a:r>
            <a:r>
              <a:rPr lang="de-DE" sz="1800" dirty="0" smtClean="0"/>
              <a:t> </a:t>
            </a:r>
            <a:r>
              <a:rPr lang="de-DE" sz="1800" dirty="0" err="1" smtClean="0"/>
              <a:t>functionality</a:t>
            </a:r>
            <a:r>
              <a:rPr lang="de-DE" sz="1800" dirty="0" smtClean="0"/>
              <a:t> </a:t>
            </a:r>
            <a:r>
              <a:rPr lang="de-DE" sz="1800" dirty="0" err="1" smtClean="0"/>
              <a:t>based</a:t>
            </a:r>
            <a:r>
              <a:rPr lang="de-DE" sz="1800" dirty="0" smtClean="0"/>
              <a:t> on </a:t>
            </a:r>
            <a:r>
              <a:rPr lang="de-DE" sz="1800" dirty="0" err="1" smtClean="0"/>
              <a:t>requirements</a:t>
            </a:r>
            <a:endParaRPr lang="de-DE" sz="1800" dirty="0" smtClean="0"/>
          </a:p>
          <a:p>
            <a:pPr lvl="1"/>
            <a:r>
              <a:rPr lang="de-DE" sz="1800" dirty="0" err="1" smtClean="0"/>
              <a:t>Functional</a:t>
            </a:r>
            <a:r>
              <a:rPr lang="de-DE" sz="1800" dirty="0" smtClean="0"/>
              <a:t> </a:t>
            </a:r>
            <a:r>
              <a:rPr lang="de-DE" sz="1800" dirty="0" err="1" smtClean="0"/>
              <a:t>Composition</a:t>
            </a:r>
            <a:r>
              <a:rPr lang="de-DE" sz="1800" dirty="0" smtClean="0"/>
              <a:t> </a:t>
            </a:r>
            <a:r>
              <a:rPr lang="de-DE" sz="1800" dirty="0" err="1" smtClean="0"/>
              <a:t>Approaches</a:t>
            </a:r>
            <a:endParaRPr lang="de-DE" sz="1800" dirty="0" smtClean="0"/>
          </a:p>
          <a:p>
            <a:pPr lvl="1"/>
            <a:r>
              <a:rPr lang="de-DE" sz="1800" dirty="0" smtClean="0"/>
              <a:t>Next Generation Mobile Networks (</a:t>
            </a:r>
            <a:r>
              <a:rPr lang="de-DE" sz="1800" dirty="0" err="1" smtClean="0"/>
              <a:t>Evolved</a:t>
            </a:r>
            <a:r>
              <a:rPr lang="de-DE" sz="1800" dirty="0" smtClean="0"/>
              <a:t> Packet Core)</a:t>
            </a:r>
          </a:p>
          <a:p>
            <a:r>
              <a:rPr lang="de-DE" sz="1800" dirty="0" smtClean="0"/>
              <a:t>Focus: </a:t>
            </a:r>
            <a:r>
              <a:rPr lang="de-DE" sz="1800" dirty="0" err="1" smtClean="0"/>
              <a:t>Integrating</a:t>
            </a:r>
            <a:r>
              <a:rPr lang="de-DE" sz="1800" dirty="0" smtClean="0"/>
              <a:t> Network </a:t>
            </a:r>
            <a:r>
              <a:rPr lang="de-DE" sz="1800" dirty="0" err="1" smtClean="0"/>
              <a:t>Composition</a:t>
            </a:r>
            <a:r>
              <a:rPr lang="de-DE" sz="1800" dirty="0" smtClean="0"/>
              <a:t> </a:t>
            </a:r>
            <a:r>
              <a:rPr lang="de-DE" sz="1800" dirty="0" err="1" smtClean="0"/>
              <a:t>into</a:t>
            </a:r>
            <a:r>
              <a:rPr lang="de-DE" sz="1800" dirty="0" smtClean="0"/>
              <a:t> </a:t>
            </a:r>
            <a:r>
              <a:rPr lang="de-DE" sz="1800" dirty="0" err="1" smtClean="0"/>
              <a:t>the</a:t>
            </a:r>
            <a:r>
              <a:rPr lang="de-DE" sz="1800" dirty="0" smtClean="0"/>
              <a:t> Service </a:t>
            </a:r>
            <a:r>
              <a:rPr lang="de-DE" sz="1800" dirty="0" err="1" smtClean="0"/>
              <a:t>Composition</a:t>
            </a:r>
            <a:r>
              <a:rPr lang="de-DE" sz="1800" dirty="0" smtClean="0"/>
              <a:t> </a:t>
            </a:r>
            <a:r>
              <a:rPr lang="de-DE" sz="1800" dirty="0" err="1" smtClean="0"/>
              <a:t>process</a:t>
            </a:r>
            <a:r>
              <a:rPr lang="de-DE" sz="1800" dirty="0"/>
              <a:t> </a:t>
            </a:r>
            <a:endParaRPr lang="de-DE" sz="1800" dirty="0" smtClean="0"/>
          </a:p>
          <a:p>
            <a:endParaRPr lang="de-DE" sz="1800" dirty="0"/>
          </a:p>
          <a:p>
            <a:pPr lvl="1"/>
            <a:endParaRPr lang="de-DE" sz="1800" dirty="0" smtClean="0"/>
          </a:p>
          <a:p>
            <a:pPr lvl="1"/>
            <a:endParaRPr lang="de-DE" sz="1800" dirty="0" smtClean="0"/>
          </a:p>
          <a:p>
            <a:pPr lvl="1"/>
            <a:endParaRPr lang="en-US" dirty="0"/>
          </a:p>
        </p:txBody>
      </p:sp>
      <p:sp>
        <p:nvSpPr>
          <p:cNvPr id="4" name="Textplatzhalt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733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Service Broker</a:t>
            </a:r>
            <a:endParaRPr lang="en-US" dirty="0"/>
          </a:p>
        </p:txBody>
      </p:sp>
      <p:sp>
        <p:nvSpPr>
          <p:cNvPr id="4" name="Textplatzhalter 3"/>
          <p:cNvSpPr>
            <a:spLocks noGrp="1"/>
          </p:cNvSpPr>
          <p:nvPr>
            <p:ph type="body" sz="quarter" idx="15"/>
          </p:nvPr>
        </p:nvSpPr>
        <p:spPr/>
        <p:txBody>
          <a:bodyPr/>
          <a:lstStyle/>
          <a:p>
            <a:endParaRPr lang="en-US" dirty="0"/>
          </a:p>
        </p:txBody>
      </p:sp>
      <p:grpSp>
        <p:nvGrpSpPr>
          <p:cNvPr id="31" name="Gruppieren 30"/>
          <p:cNvGrpSpPr/>
          <p:nvPr/>
        </p:nvGrpSpPr>
        <p:grpSpPr>
          <a:xfrm>
            <a:off x="1983904" y="1302993"/>
            <a:ext cx="4788626" cy="2933519"/>
            <a:chOff x="4276153" y="2611859"/>
            <a:chExt cx="4653565" cy="2725302"/>
          </a:xfrm>
        </p:grpSpPr>
        <p:sp>
          <p:nvSpPr>
            <p:cNvPr id="32" name="Ellipse 31"/>
            <p:cNvSpPr/>
            <p:nvPr/>
          </p:nvSpPr>
          <p:spPr>
            <a:xfrm>
              <a:off x="5042023" y="2611859"/>
              <a:ext cx="1372128" cy="414796"/>
            </a:xfrm>
            <a:prstGeom prst="ellipse">
              <a:avLst/>
            </a:prstGeom>
            <a:solidFill>
              <a:srgbClr val="8C1B20"/>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ea typeface="+mn-ea"/>
                  <a:cs typeface="+mn-cs"/>
                </a:rPr>
                <a:t>Call Service</a:t>
              </a:r>
            </a:p>
          </p:txBody>
        </p:sp>
        <p:sp>
          <p:nvSpPr>
            <p:cNvPr id="33" name="Abgerundetes Rechteck 32"/>
            <p:cNvSpPr/>
            <p:nvPr/>
          </p:nvSpPr>
          <p:spPr>
            <a:xfrm>
              <a:off x="4276153" y="3330252"/>
              <a:ext cx="3358898" cy="2006909"/>
            </a:xfrm>
            <a:prstGeom prst="roundRect">
              <a:avLst/>
            </a:prstGeom>
            <a:solidFill>
              <a:srgbClr val="E6E7E8"/>
            </a:solidFill>
            <a:ln w="9525" cap="flat" cmpd="sng" algn="ctr">
              <a:solidFill>
                <a:srgbClr val="293990"/>
              </a:solidFill>
              <a:prstDash val="solid"/>
            </a:ln>
            <a:effectLst>
              <a:outerShdw blurRad="40000" dist="20000" dir="5400000" rotWithShape="0">
                <a:srgbClr val="000000">
                  <a:alpha val="38000"/>
                </a:srgbClr>
              </a:outerShdw>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Service Broker</a:t>
              </a:r>
              <a:endParaRPr kumimoji="0" lang="en-US" sz="1600" b="1" i="0" u="none" strike="noStrike" kern="0" cap="none" spc="0" normalizeH="0" baseline="0" noProof="0" dirty="0">
                <a:ln>
                  <a:noFill/>
                </a:ln>
                <a:solidFill>
                  <a:srgbClr val="000000"/>
                </a:solidFill>
                <a:effectLst/>
                <a:uLnTx/>
                <a:uFillTx/>
                <a:latin typeface="Arial"/>
                <a:ea typeface="+mn-ea"/>
                <a:cs typeface="+mn-cs"/>
              </a:endParaRPr>
            </a:p>
          </p:txBody>
        </p:sp>
        <p:sp>
          <p:nvSpPr>
            <p:cNvPr id="34" name="Ellipse 33"/>
            <p:cNvSpPr/>
            <p:nvPr/>
          </p:nvSpPr>
          <p:spPr>
            <a:xfrm>
              <a:off x="5590874" y="3235162"/>
              <a:ext cx="228688" cy="154858"/>
            </a:xfrm>
            <a:prstGeom prst="ellipse">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a:ln>
                  <a:noFill/>
                </a:ln>
                <a:solidFill>
                  <a:srgbClr val="000000"/>
                </a:solidFill>
                <a:effectLst/>
                <a:uLnTx/>
                <a:uFillTx/>
                <a:latin typeface="Arial"/>
                <a:ea typeface="+mn-ea"/>
                <a:cs typeface="+mn-cs"/>
              </a:endParaRPr>
            </a:p>
          </p:txBody>
        </p:sp>
        <p:sp>
          <p:nvSpPr>
            <p:cNvPr id="35" name="Raute 34"/>
            <p:cNvSpPr/>
            <p:nvPr/>
          </p:nvSpPr>
          <p:spPr>
            <a:xfrm>
              <a:off x="6048250" y="3235162"/>
              <a:ext cx="228688" cy="154858"/>
            </a:xfrm>
            <a:prstGeom prst="diamond">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a:ln>
                  <a:noFill/>
                </a:ln>
                <a:solidFill>
                  <a:srgbClr val="000000"/>
                </a:solidFill>
                <a:effectLst/>
                <a:uLnTx/>
                <a:uFillTx/>
                <a:latin typeface="Arial"/>
                <a:ea typeface="+mn-ea"/>
                <a:cs typeface="+mn-cs"/>
              </a:endParaRPr>
            </a:p>
          </p:txBody>
        </p:sp>
        <p:sp>
          <p:nvSpPr>
            <p:cNvPr id="36" name="Multiplizieren 35"/>
            <p:cNvSpPr/>
            <p:nvPr/>
          </p:nvSpPr>
          <p:spPr>
            <a:xfrm>
              <a:off x="6414151" y="3192573"/>
              <a:ext cx="228688" cy="232285"/>
            </a:xfrm>
            <a:prstGeom prst="mathMultiply">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a:ln>
                  <a:noFill/>
                </a:ln>
                <a:solidFill>
                  <a:srgbClr val="000000"/>
                </a:solidFill>
                <a:effectLst/>
                <a:uLnTx/>
                <a:uFillTx/>
                <a:latin typeface="Arial"/>
                <a:ea typeface="+mn-ea"/>
                <a:cs typeface="+mn-cs"/>
              </a:endParaRPr>
            </a:p>
          </p:txBody>
        </p:sp>
        <p:sp>
          <p:nvSpPr>
            <p:cNvPr id="37" name="Ellipse 36"/>
            <p:cNvSpPr/>
            <p:nvPr/>
          </p:nvSpPr>
          <p:spPr>
            <a:xfrm>
              <a:off x="6427230" y="2826173"/>
              <a:ext cx="1486471" cy="348429"/>
            </a:xfrm>
            <a:prstGeom prst="ellipse">
              <a:avLst/>
            </a:prstGeom>
            <a:solidFill>
              <a:srgbClr val="8C1B20"/>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ea typeface="+mn-ea"/>
                  <a:cs typeface="+mn-cs"/>
                </a:rPr>
                <a:t>Authentication</a:t>
              </a: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38" name="Ellipse 37"/>
            <p:cNvSpPr/>
            <p:nvPr/>
          </p:nvSpPr>
          <p:spPr>
            <a:xfrm>
              <a:off x="7549423" y="3292130"/>
              <a:ext cx="1380295" cy="414796"/>
            </a:xfrm>
            <a:prstGeom prst="ellipse">
              <a:avLst/>
            </a:prstGeom>
            <a:solidFill>
              <a:srgbClr val="8C1B20"/>
            </a:soli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0" tIns="18000" rIns="0" bIns="10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ea typeface="+mn-ea"/>
                  <a:cs typeface="+mn-cs"/>
                </a:rPr>
                <a:t>Security Service</a:t>
              </a:r>
            </a:p>
          </p:txBody>
        </p:sp>
      </p:grpSp>
      <p:cxnSp>
        <p:nvCxnSpPr>
          <p:cNvPr id="39" name="Gerade Verbindung 38"/>
          <p:cNvCxnSpPr>
            <a:stCxn id="40" idx="1"/>
          </p:cNvCxnSpPr>
          <p:nvPr/>
        </p:nvCxnSpPr>
        <p:spPr>
          <a:xfrm rot="10800000">
            <a:off x="5500202" y="3950492"/>
            <a:ext cx="1272328" cy="572040"/>
          </a:xfrm>
          <a:prstGeom prst="line">
            <a:avLst/>
          </a:prstGeom>
          <a:noFill/>
          <a:ln w="9525" cap="flat" cmpd="sng" algn="ctr">
            <a:solidFill>
              <a:srgbClr val="000000"/>
            </a:solidFill>
            <a:prstDash val="dash"/>
            <a:tailEnd type="arrow"/>
          </a:ln>
          <a:effectLst/>
        </p:spPr>
      </p:cxnSp>
      <p:sp>
        <p:nvSpPr>
          <p:cNvPr id="40" name="Abgerundetes Rechteck 39"/>
          <p:cNvSpPr/>
          <p:nvPr/>
        </p:nvSpPr>
        <p:spPr>
          <a:xfrm>
            <a:off x="6772530" y="4143375"/>
            <a:ext cx="1438020" cy="758314"/>
          </a:xfrm>
          <a:prstGeom prst="roundRect">
            <a:avLst/>
          </a:prstGeom>
          <a:solidFill>
            <a:srgbClr val="E6E7E8"/>
          </a:solidFill>
          <a:ln w="9525" cap="flat" cmpd="sng" algn="ctr">
            <a:solidFill>
              <a:srgbClr val="29399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rgbClr val="000000"/>
                </a:solidFill>
                <a:effectLst/>
                <a:uLnTx/>
                <a:uFillTx/>
                <a:latin typeface="Arial"/>
                <a:ea typeface="+mn-ea"/>
                <a:cs typeface="+mn-cs"/>
              </a:rPr>
              <a:t>Cross-Layer </a:t>
            </a:r>
            <a:r>
              <a:rPr kumimoji="0" lang="de-DE" sz="1400" b="1" i="0" u="none" strike="noStrike" kern="0" cap="none" spc="0" normalizeH="0" baseline="0" noProof="0" dirty="0" err="1" smtClean="0">
                <a:ln>
                  <a:noFill/>
                </a:ln>
                <a:solidFill>
                  <a:srgbClr val="000000"/>
                </a:solidFill>
                <a:effectLst/>
                <a:uLnTx/>
                <a:uFillTx/>
                <a:latin typeface="Arial"/>
                <a:ea typeface="+mn-ea"/>
                <a:cs typeface="+mn-cs"/>
              </a:rPr>
              <a:t>Monitoring</a:t>
            </a:r>
            <a:endParaRPr kumimoji="0" lang="de-DE" sz="1400" b="1" i="0" u="none" strike="noStrike" kern="0" cap="none" spc="0" normalizeH="0" baseline="0" noProof="0" dirty="0" smtClean="0">
              <a:ln>
                <a:noFill/>
              </a:ln>
              <a:solidFill>
                <a:srgbClr val="000000"/>
              </a:solidFill>
              <a:effectLst/>
              <a:uLnTx/>
              <a:uFillTx/>
              <a:latin typeface="Arial"/>
              <a:ea typeface="+mn-ea"/>
              <a:cs typeface="+mn-cs"/>
            </a:endParaRPr>
          </a:p>
        </p:txBody>
      </p:sp>
      <p:sp>
        <p:nvSpPr>
          <p:cNvPr id="41" name="Abgerundetes Rechteck 40"/>
          <p:cNvSpPr/>
          <p:nvPr/>
        </p:nvSpPr>
        <p:spPr bwMode="auto">
          <a:xfrm>
            <a:off x="2218036" y="2220288"/>
            <a:ext cx="1425409" cy="684837"/>
          </a:xfrm>
          <a:prstGeom prst="round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Rounded MT Bold" pitchFamily="34" charset="0"/>
                <a:ea typeface="+mn-ea"/>
                <a:cs typeface="Arial" charset="0"/>
              </a:rPr>
              <a:t>Policy Engine</a:t>
            </a:r>
          </a:p>
        </p:txBody>
      </p:sp>
      <p:sp>
        <p:nvSpPr>
          <p:cNvPr id="42" name="Abgerundetes Rechteck 41"/>
          <p:cNvSpPr/>
          <p:nvPr/>
        </p:nvSpPr>
        <p:spPr bwMode="auto">
          <a:xfrm>
            <a:off x="3731233" y="2206681"/>
            <a:ext cx="1440160" cy="698444"/>
          </a:xfrm>
          <a:prstGeom prst="round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Rounded MT Bold" pitchFamily="34" charset="0"/>
                <a:ea typeface="+mn-ea"/>
                <a:cs typeface="Arial" charset="0"/>
              </a:rPr>
              <a:t>Service Composition</a:t>
            </a:r>
          </a:p>
        </p:txBody>
      </p:sp>
      <p:sp>
        <p:nvSpPr>
          <p:cNvPr id="43" name="Abgerundetes Rechteck 42"/>
          <p:cNvSpPr/>
          <p:nvPr/>
        </p:nvSpPr>
        <p:spPr bwMode="auto">
          <a:xfrm>
            <a:off x="2223318" y="3053785"/>
            <a:ext cx="1420128" cy="602517"/>
          </a:xfrm>
          <a:prstGeom prst="round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Rounded MT Bold" pitchFamily="34" charset="0"/>
                <a:ea typeface="+mn-ea"/>
                <a:cs typeface="Arial" charset="0"/>
              </a:rPr>
              <a:t>Workflow</a:t>
            </a:r>
            <a:br>
              <a:rPr kumimoji="0" lang="en-US" sz="1400" b="1" i="0" u="none" strike="noStrike" kern="0" cap="none" spc="0" normalizeH="0" baseline="0" noProof="0" dirty="0" smtClean="0">
                <a:ln>
                  <a:noFill/>
                </a:ln>
                <a:solidFill>
                  <a:srgbClr val="FFFFFF"/>
                </a:solidFill>
                <a:effectLst/>
                <a:uLnTx/>
                <a:uFillTx/>
                <a:latin typeface="Arial Rounded MT Bold" pitchFamily="34" charset="0"/>
                <a:ea typeface="+mn-ea"/>
                <a:cs typeface="Arial" charset="0"/>
              </a:rPr>
            </a:br>
            <a:r>
              <a:rPr kumimoji="0" lang="en-US" sz="1400" b="1" i="0" u="none" strike="noStrike" kern="0" cap="none" spc="0" normalizeH="0" baseline="0" noProof="0" dirty="0" smtClean="0">
                <a:ln>
                  <a:noFill/>
                </a:ln>
                <a:solidFill>
                  <a:srgbClr val="FFFFFF"/>
                </a:solidFill>
                <a:effectLst/>
                <a:uLnTx/>
                <a:uFillTx/>
                <a:latin typeface="Arial Rounded MT Bold" pitchFamily="34" charset="0"/>
                <a:ea typeface="+mn-ea"/>
                <a:cs typeface="Arial" charset="0"/>
              </a:rPr>
              <a:t>Execution</a:t>
            </a:r>
          </a:p>
        </p:txBody>
      </p:sp>
      <p:cxnSp>
        <p:nvCxnSpPr>
          <p:cNvPr id="50" name="Gerade Verbindung mit Pfeil 49"/>
          <p:cNvCxnSpPr/>
          <p:nvPr/>
        </p:nvCxnSpPr>
        <p:spPr>
          <a:xfrm rot="5400000">
            <a:off x="2891256" y="4817634"/>
            <a:ext cx="971152" cy="1588"/>
          </a:xfrm>
          <a:prstGeom prst="straightConnector1">
            <a:avLst/>
          </a:prstGeom>
          <a:ln>
            <a:prstDash val="dash"/>
            <a:headEnd type="arrow"/>
            <a:tailEnd type="none"/>
          </a:ln>
        </p:spPr>
        <p:style>
          <a:lnRef idx="2">
            <a:schemeClr val="accent6"/>
          </a:lnRef>
          <a:fillRef idx="0">
            <a:schemeClr val="accent6"/>
          </a:fillRef>
          <a:effectRef idx="1">
            <a:schemeClr val="accent6"/>
          </a:effectRef>
          <a:fontRef idx="minor">
            <a:schemeClr val="tx1"/>
          </a:fontRef>
        </p:style>
      </p:cxnSp>
      <p:cxnSp>
        <p:nvCxnSpPr>
          <p:cNvPr id="51" name="Gerade Verbindung mit Pfeil 50"/>
          <p:cNvCxnSpPr/>
          <p:nvPr/>
        </p:nvCxnSpPr>
        <p:spPr>
          <a:xfrm flipH="1">
            <a:off x="3771076" y="4339271"/>
            <a:ext cx="8398" cy="670139"/>
          </a:xfrm>
          <a:prstGeom prst="straightConnector1">
            <a:avLst/>
          </a:prstGeom>
          <a:ln>
            <a:prstDash val="dash"/>
            <a:tailEnd type="arrow"/>
          </a:ln>
        </p:spPr>
        <p:style>
          <a:lnRef idx="2">
            <a:schemeClr val="accent6"/>
          </a:lnRef>
          <a:fillRef idx="0">
            <a:schemeClr val="accent6"/>
          </a:fillRef>
          <a:effectRef idx="1">
            <a:schemeClr val="accent6"/>
          </a:effectRef>
          <a:fontRef idx="minor">
            <a:schemeClr val="tx1"/>
          </a:fontRef>
        </p:style>
      </p:cxnSp>
      <p:cxnSp>
        <p:nvCxnSpPr>
          <p:cNvPr id="52" name="Gerade Verbindung mit Pfeil 51"/>
          <p:cNvCxnSpPr/>
          <p:nvPr/>
        </p:nvCxnSpPr>
        <p:spPr>
          <a:xfrm>
            <a:off x="3985276" y="4323700"/>
            <a:ext cx="0" cy="802603"/>
          </a:xfrm>
          <a:prstGeom prst="straightConnector1">
            <a:avLst/>
          </a:prstGeom>
          <a:ln>
            <a:prstDash val="dash"/>
            <a:tailEnd type="arrow"/>
          </a:ln>
        </p:spPr>
        <p:style>
          <a:lnRef idx="2">
            <a:schemeClr val="accent6"/>
          </a:lnRef>
          <a:fillRef idx="0">
            <a:schemeClr val="accent6"/>
          </a:fillRef>
          <a:effectRef idx="1">
            <a:schemeClr val="accent6"/>
          </a:effectRef>
          <a:fontRef idx="minor">
            <a:schemeClr val="tx1"/>
          </a:fontRef>
        </p:style>
      </p:cxnSp>
      <p:sp>
        <p:nvSpPr>
          <p:cNvPr id="53" name="Textfeld 52"/>
          <p:cNvSpPr txBox="1"/>
          <p:nvPr/>
        </p:nvSpPr>
        <p:spPr>
          <a:xfrm>
            <a:off x="4141535" y="4747800"/>
            <a:ext cx="1608133" cy="523220"/>
          </a:xfrm>
          <a:prstGeom prst="rect">
            <a:avLst/>
          </a:prstGeom>
          <a:noFill/>
        </p:spPr>
        <p:txBody>
          <a:bodyPr wrap="none" rtlCol="0">
            <a:spAutoFit/>
          </a:bodyPr>
          <a:lstStyle/>
          <a:p>
            <a:r>
              <a:rPr lang="en-US" sz="1400" kern="0" dirty="0" smtClean="0">
                <a:latin typeface="Arial"/>
              </a:rPr>
              <a:t>Requirements</a:t>
            </a:r>
          </a:p>
          <a:p>
            <a:r>
              <a:rPr lang="en-US" sz="1400" kern="0" dirty="0" smtClean="0">
                <a:latin typeface="Arial"/>
              </a:rPr>
              <a:t>(</a:t>
            </a:r>
            <a:r>
              <a:rPr lang="en-US" sz="1400" kern="0" dirty="0" err="1" smtClean="0">
                <a:latin typeface="Arial"/>
              </a:rPr>
              <a:t>QoS</a:t>
            </a:r>
            <a:r>
              <a:rPr lang="en-US" sz="1400" kern="0" dirty="0" smtClean="0">
                <a:latin typeface="Arial"/>
              </a:rPr>
              <a:t>, Encryption)</a:t>
            </a:r>
          </a:p>
        </p:txBody>
      </p:sp>
      <p:sp>
        <p:nvSpPr>
          <p:cNvPr id="21" name="Raute 20"/>
          <p:cNvSpPr/>
          <p:nvPr/>
        </p:nvSpPr>
        <p:spPr>
          <a:xfrm>
            <a:off x="2880937" y="5119506"/>
            <a:ext cx="1544181" cy="781860"/>
          </a:xfrm>
          <a:prstGeom prst="diamond">
            <a:avLst/>
          </a:prstGeom>
          <a:solidFill>
            <a:srgbClr val="8C1B2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a:ea typeface="+mn-ea"/>
              <a:cs typeface="+mn-cs"/>
            </a:endParaRPr>
          </a:p>
        </p:txBody>
      </p:sp>
      <p:sp>
        <p:nvSpPr>
          <p:cNvPr id="22" name="Textfeld 21"/>
          <p:cNvSpPr txBox="1"/>
          <p:nvPr/>
        </p:nvSpPr>
        <p:spPr>
          <a:xfrm>
            <a:off x="3113733" y="5304004"/>
            <a:ext cx="1059424" cy="48344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rPr>
              <a:t>Cross-Layer</a:t>
            </a:r>
            <a:br>
              <a:rPr kumimoji="0" lang="en-US" sz="1200" b="0" i="0" u="none" strike="noStrike" kern="0" cap="none" spc="0" normalizeH="0" baseline="0" noProof="0" dirty="0" smtClean="0">
                <a:ln>
                  <a:noFill/>
                </a:ln>
                <a:solidFill>
                  <a:srgbClr val="FFFFFF"/>
                </a:solidFill>
                <a:effectLst/>
                <a:uLnTx/>
                <a:uFillTx/>
                <a:latin typeface="Arial"/>
              </a:rPr>
            </a:br>
            <a:r>
              <a:rPr kumimoji="0" lang="en-US" sz="1200" b="0" i="0" u="none" strike="noStrike" kern="0" cap="none" spc="0" normalizeH="0" baseline="0" noProof="0" dirty="0" smtClean="0">
                <a:ln>
                  <a:noFill/>
                </a:ln>
                <a:solidFill>
                  <a:srgbClr val="FFFFFF"/>
                </a:solidFill>
                <a:effectLst/>
                <a:uLnTx/>
                <a:uFillTx/>
                <a:latin typeface="Arial"/>
              </a:rPr>
              <a:t>Mediator</a:t>
            </a:r>
            <a:endParaRPr kumimoji="0" lang="en-US" sz="1200" b="0" i="0" u="none" strike="noStrike" kern="0" cap="none" spc="0" normalizeH="0" baseline="0" noProof="0" dirty="0">
              <a:ln>
                <a:noFill/>
              </a:ln>
              <a:solidFill>
                <a:srgbClr val="FFFFFF"/>
              </a:solidFill>
              <a:effectLst/>
              <a:uLnTx/>
              <a:uFillTx/>
              <a:latin typeface="Arial"/>
            </a:endParaRPr>
          </a:p>
        </p:txBody>
      </p:sp>
      <p:cxnSp>
        <p:nvCxnSpPr>
          <p:cNvPr id="26" name="Gerade Verbindung mit Pfeil 25"/>
          <p:cNvCxnSpPr/>
          <p:nvPr/>
        </p:nvCxnSpPr>
        <p:spPr>
          <a:xfrm rot="5400000">
            <a:off x="2631839" y="4817634"/>
            <a:ext cx="971152" cy="1588"/>
          </a:xfrm>
          <a:prstGeom prst="straightConnector1">
            <a:avLst/>
          </a:prstGeom>
          <a:ln>
            <a:prstDash val="dash"/>
            <a:headEnd type="arrow"/>
            <a:tailEnd type="none"/>
          </a:ln>
        </p:spPr>
        <p:style>
          <a:lnRef idx="2">
            <a:schemeClr val="accent6"/>
          </a:lnRef>
          <a:fillRef idx="0">
            <a:schemeClr val="accent6"/>
          </a:fillRef>
          <a:effectRef idx="1">
            <a:schemeClr val="accent6"/>
          </a:effectRef>
          <a:fontRef idx="minor">
            <a:schemeClr val="tx1"/>
          </a:fontRef>
        </p:style>
      </p:cxnSp>
      <p:sp>
        <p:nvSpPr>
          <p:cNvPr id="27" name="Textfeld 26"/>
          <p:cNvSpPr txBox="1"/>
          <p:nvPr/>
        </p:nvSpPr>
        <p:spPr>
          <a:xfrm>
            <a:off x="1347879" y="4663014"/>
            <a:ext cx="1677062" cy="523220"/>
          </a:xfrm>
          <a:prstGeom prst="rect">
            <a:avLst/>
          </a:prstGeom>
          <a:noFill/>
        </p:spPr>
        <p:txBody>
          <a:bodyPr wrap="none" rtlCol="0">
            <a:spAutoFit/>
          </a:bodyPr>
          <a:lstStyle/>
          <a:p>
            <a:r>
              <a:rPr lang="en-US" sz="1400" kern="0" dirty="0" smtClean="0">
                <a:latin typeface="Arial"/>
              </a:rPr>
              <a:t>Network Feedback</a:t>
            </a:r>
          </a:p>
          <a:p>
            <a:r>
              <a:rPr lang="en-US" sz="1400" kern="0" dirty="0" smtClean="0">
                <a:latin typeface="Arial"/>
              </a:rPr>
              <a:t>(</a:t>
            </a:r>
            <a:r>
              <a:rPr lang="en-US" sz="1400" kern="0" dirty="0" err="1" smtClean="0">
                <a:latin typeface="Arial"/>
              </a:rPr>
              <a:t>aQoS</a:t>
            </a:r>
            <a:r>
              <a:rPr lang="en-US" sz="1400" kern="0" dirty="0" smtClean="0">
                <a:latin typeface="Arial"/>
              </a:rPr>
              <a:t>, </a:t>
            </a:r>
            <a:r>
              <a:rPr lang="en-US" sz="1400" kern="0" dirty="0" err="1" smtClean="0">
                <a:latin typeface="Arial"/>
              </a:rPr>
              <a:t>Contraints</a:t>
            </a:r>
            <a:r>
              <a:rPr lang="en-US" sz="1400" kern="0" dirty="0" smtClean="0">
                <a:latin typeface="Arial"/>
              </a:rPr>
              <a:t>)</a:t>
            </a:r>
          </a:p>
        </p:txBody>
      </p:sp>
      <p:sp>
        <p:nvSpPr>
          <p:cNvPr id="29" name="Abgerundetes Rechteck 28"/>
          <p:cNvSpPr/>
          <p:nvPr/>
        </p:nvSpPr>
        <p:spPr bwMode="auto">
          <a:xfrm>
            <a:off x="3749961" y="3014388"/>
            <a:ext cx="1440160" cy="681312"/>
          </a:xfrm>
          <a:prstGeom prst="round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Rounded MT Bold" pitchFamily="34" charset="0"/>
                <a:ea typeface="+mn-ea"/>
                <a:cs typeface="Arial" charset="0"/>
              </a:rPr>
              <a:t>Service Registry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ServiceBroker_Architecture.jpg"/>
          <p:cNvPicPr>
            <a:picLocks noChangeAspect="1"/>
          </p:cNvPicPr>
          <p:nvPr/>
        </p:nvPicPr>
        <p:blipFill>
          <a:blip r:embed="rId2"/>
          <a:stretch>
            <a:fillRect/>
          </a:stretch>
        </p:blipFill>
        <p:spPr>
          <a:xfrm>
            <a:off x="592107" y="942942"/>
            <a:ext cx="7935218" cy="5011862"/>
          </a:xfrm>
          <a:prstGeom prst="rect">
            <a:avLst/>
          </a:prstGeom>
        </p:spPr>
      </p:pic>
      <p:sp>
        <p:nvSpPr>
          <p:cNvPr id="3" name="Titel 2"/>
          <p:cNvSpPr>
            <a:spLocks noGrp="1"/>
          </p:cNvSpPr>
          <p:nvPr>
            <p:ph type="title"/>
          </p:nvPr>
        </p:nvSpPr>
        <p:spPr/>
        <p:txBody>
          <a:bodyPr/>
          <a:lstStyle/>
          <a:p>
            <a:r>
              <a:rPr lang="en-US" dirty="0" smtClean="0"/>
              <a:t>NGN Service Broker </a:t>
            </a:r>
            <a:br>
              <a:rPr lang="en-US" dirty="0" smtClean="0"/>
            </a:br>
            <a:r>
              <a:rPr lang="en-US" dirty="0" smtClean="0">
                <a:solidFill>
                  <a:srgbClr val="FF6600"/>
                </a:solidFill>
              </a:rPr>
              <a:t>Architecture</a:t>
            </a:r>
            <a:endParaRPr lang="en-US" dirty="0">
              <a:solidFill>
                <a:srgbClr val="FF6600"/>
              </a:solidFill>
            </a:endParaRPr>
          </a:p>
        </p:txBody>
      </p:sp>
    </p:spTree>
    <p:extLst>
      <p:ext uri="{BB962C8B-B14F-4D97-AF65-F5344CB8AC3E}">
        <p14:creationId xmlns:p14="http://schemas.microsoft.com/office/powerpoint/2010/main" val="90173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Service Broker in a </a:t>
            </a:r>
            <a:r>
              <a:rPr lang="de-DE" dirty="0" err="1" smtClean="0"/>
              <a:t>requirements</a:t>
            </a:r>
            <a:r>
              <a:rPr lang="de-DE" dirty="0" smtClean="0"/>
              <a:t> </a:t>
            </a:r>
            <a:r>
              <a:rPr lang="de-DE" dirty="0" err="1" smtClean="0"/>
              <a:t>driven</a:t>
            </a:r>
            <a:r>
              <a:rPr lang="de-DE" dirty="0" smtClean="0"/>
              <a:t> Network </a:t>
            </a:r>
            <a:r>
              <a:rPr lang="de-DE" dirty="0" err="1" smtClean="0"/>
              <a:t>Architecture</a:t>
            </a:r>
            <a:endParaRPr lang="en-US" dirty="0"/>
          </a:p>
        </p:txBody>
      </p:sp>
      <p:sp>
        <p:nvSpPr>
          <p:cNvPr id="3" name="Inhaltsplatzhalter 2"/>
          <p:cNvSpPr>
            <a:spLocks noGrp="1"/>
          </p:cNvSpPr>
          <p:nvPr>
            <p:ph idx="1"/>
          </p:nvPr>
        </p:nvSpPr>
        <p:spPr/>
        <p:txBody>
          <a:bodyPr/>
          <a:lstStyle/>
          <a:p>
            <a:r>
              <a:rPr lang="de-DE" sz="1800" dirty="0"/>
              <a:t>Service Broker </a:t>
            </a:r>
            <a:r>
              <a:rPr lang="de-DE" sz="1800" dirty="0" err="1"/>
              <a:t>provides</a:t>
            </a:r>
            <a:r>
              <a:rPr lang="de-DE" sz="1800" dirty="0"/>
              <a:t> </a:t>
            </a:r>
          </a:p>
          <a:p>
            <a:pPr lvl="1"/>
            <a:r>
              <a:rPr lang="de-DE" sz="1800" dirty="0" err="1" smtClean="0"/>
              <a:t>Exposure</a:t>
            </a:r>
            <a:r>
              <a:rPr lang="de-DE" sz="1800" dirty="0" smtClean="0"/>
              <a:t> </a:t>
            </a:r>
            <a:r>
              <a:rPr lang="de-DE" sz="1800" dirty="0" err="1" smtClean="0"/>
              <a:t>of</a:t>
            </a:r>
            <a:r>
              <a:rPr lang="de-DE" sz="1800" dirty="0" smtClean="0"/>
              <a:t> Network </a:t>
            </a:r>
            <a:r>
              <a:rPr lang="de-DE" sz="1800" dirty="0" err="1" smtClean="0"/>
              <a:t>Capabilities</a:t>
            </a:r>
            <a:r>
              <a:rPr lang="de-DE" sz="1800" dirty="0" smtClean="0"/>
              <a:t> </a:t>
            </a:r>
            <a:r>
              <a:rPr lang="de-DE" sz="1800" dirty="0" err="1" smtClean="0"/>
              <a:t>to</a:t>
            </a:r>
            <a:r>
              <a:rPr lang="de-DE" sz="1800" dirty="0" smtClean="0"/>
              <a:t> 3rd </a:t>
            </a:r>
            <a:r>
              <a:rPr lang="de-DE" sz="1800" dirty="0" err="1" smtClean="0"/>
              <a:t>party</a:t>
            </a:r>
            <a:r>
              <a:rPr lang="de-DE" sz="1800" dirty="0" smtClean="0"/>
              <a:t> </a:t>
            </a:r>
            <a:r>
              <a:rPr lang="de-DE" sz="1800" dirty="0" err="1" smtClean="0"/>
              <a:t>developers</a:t>
            </a:r>
            <a:endParaRPr lang="de-DE" sz="1800" dirty="0" smtClean="0"/>
          </a:p>
          <a:p>
            <a:pPr lvl="1"/>
            <a:r>
              <a:rPr lang="de-DE" sz="1800" dirty="0" smtClean="0"/>
              <a:t>Secure </a:t>
            </a:r>
            <a:r>
              <a:rPr lang="de-DE" sz="1800" dirty="0" err="1" smtClean="0"/>
              <a:t>source</a:t>
            </a:r>
            <a:r>
              <a:rPr lang="de-DE" sz="1800" dirty="0" smtClean="0"/>
              <a:t> </a:t>
            </a:r>
            <a:r>
              <a:rPr lang="de-DE" sz="1800" dirty="0" err="1" smtClean="0"/>
              <a:t>of</a:t>
            </a:r>
            <a:r>
              <a:rPr lang="de-DE" sz="1800" dirty="0" smtClean="0"/>
              <a:t> </a:t>
            </a:r>
            <a:r>
              <a:rPr lang="de-DE" sz="1800" dirty="0" err="1" smtClean="0"/>
              <a:t>application</a:t>
            </a:r>
            <a:r>
              <a:rPr lang="de-DE" sz="1800" dirty="0" smtClean="0"/>
              <a:t> </a:t>
            </a:r>
            <a:r>
              <a:rPr lang="de-DE" sz="1800" dirty="0" err="1" smtClean="0"/>
              <a:t>requirements</a:t>
            </a:r>
            <a:r>
              <a:rPr lang="de-DE" sz="1800" dirty="0" smtClean="0"/>
              <a:t> </a:t>
            </a:r>
            <a:r>
              <a:rPr lang="de-DE" sz="1800" dirty="0" err="1" smtClean="0"/>
              <a:t>opposed</a:t>
            </a:r>
            <a:r>
              <a:rPr lang="de-DE" sz="1800" dirty="0" smtClean="0"/>
              <a:t> </a:t>
            </a:r>
            <a:r>
              <a:rPr lang="de-DE" sz="1800" dirty="0" err="1" smtClean="0"/>
              <a:t>to</a:t>
            </a:r>
            <a:r>
              <a:rPr lang="de-DE" sz="1800" dirty="0" smtClean="0"/>
              <a:t> </a:t>
            </a:r>
            <a:r>
              <a:rPr lang="de-DE" sz="1800" dirty="0" err="1" smtClean="0"/>
              <a:t>user</a:t>
            </a:r>
            <a:r>
              <a:rPr lang="de-DE" sz="1800" dirty="0" smtClean="0"/>
              <a:t> </a:t>
            </a:r>
            <a:r>
              <a:rPr lang="de-DE" sz="1800" dirty="0" err="1" smtClean="0"/>
              <a:t>oriented</a:t>
            </a:r>
            <a:r>
              <a:rPr lang="de-DE" sz="1800" dirty="0" smtClean="0"/>
              <a:t>/end </a:t>
            </a:r>
            <a:r>
              <a:rPr lang="de-DE" sz="1800" dirty="0" err="1" smtClean="0"/>
              <a:t>system</a:t>
            </a:r>
            <a:r>
              <a:rPr lang="de-DE" sz="1800" dirty="0" smtClean="0"/>
              <a:t> </a:t>
            </a:r>
            <a:r>
              <a:rPr lang="de-DE" sz="1800" dirty="0" err="1" smtClean="0"/>
              <a:t>application</a:t>
            </a:r>
            <a:r>
              <a:rPr lang="de-DE" sz="1800" dirty="0" smtClean="0"/>
              <a:t> </a:t>
            </a:r>
            <a:r>
              <a:rPr lang="de-DE" sz="1800" dirty="0" err="1" smtClean="0"/>
              <a:t>requirements</a:t>
            </a:r>
            <a:endParaRPr lang="de-DE" sz="1800" dirty="0" smtClean="0"/>
          </a:p>
          <a:p>
            <a:pPr lvl="1"/>
            <a:r>
              <a:rPr lang="de-DE" sz="1800" dirty="0"/>
              <a:t>express </a:t>
            </a:r>
            <a:r>
              <a:rPr lang="de-DE" sz="1800" dirty="0" err="1" smtClean="0"/>
              <a:t>and</a:t>
            </a:r>
            <a:r>
              <a:rPr lang="de-DE" sz="1800" dirty="0" smtClean="0"/>
              <a:t> </a:t>
            </a:r>
            <a:r>
              <a:rPr lang="de-DE" sz="1800" dirty="0" err="1" smtClean="0"/>
              <a:t>negotiate</a:t>
            </a:r>
            <a:r>
              <a:rPr lang="de-DE" sz="1800" dirty="0" smtClean="0"/>
              <a:t> </a:t>
            </a:r>
            <a:r>
              <a:rPr lang="de-DE" sz="1800" dirty="0" err="1" smtClean="0"/>
              <a:t>application</a:t>
            </a:r>
            <a:r>
              <a:rPr lang="de-DE" sz="1800" dirty="0" smtClean="0"/>
              <a:t> </a:t>
            </a:r>
            <a:r>
              <a:rPr lang="de-DE" sz="1800" dirty="0" err="1"/>
              <a:t>requirements</a:t>
            </a:r>
            <a:r>
              <a:rPr lang="de-DE" sz="1800" dirty="0"/>
              <a:t> </a:t>
            </a:r>
            <a:r>
              <a:rPr lang="de-DE" sz="1800" dirty="0" err="1" smtClean="0"/>
              <a:t>with</a:t>
            </a:r>
            <a:r>
              <a:rPr lang="de-DE" sz="1800" dirty="0" smtClean="0"/>
              <a:t> Network</a:t>
            </a:r>
            <a:endParaRPr lang="de-DE" sz="1800" dirty="0"/>
          </a:p>
          <a:p>
            <a:pPr lvl="1"/>
            <a:r>
              <a:rPr lang="de-DE" sz="1800" dirty="0" smtClean="0"/>
              <a:t>Trigger </a:t>
            </a:r>
            <a:r>
              <a:rPr lang="de-DE" sz="1800" dirty="0" err="1"/>
              <a:t>service</a:t>
            </a:r>
            <a:r>
              <a:rPr lang="de-DE" sz="1800" dirty="0"/>
              <a:t> </a:t>
            </a:r>
            <a:r>
              <a:rPr lang="de-DE" sz="1800" dirty="0" err="1"/>
              <a:t>composition</a:t>
            </a:r>
            <a:r>
              <a:rPr lang="de-DE" sz="1800" dirty="0"/>
              <a:t> </a:t>
            </a:r>
            <a:r>
              <a:rPr lang="de-DE" sz="1800" dirty="0" err="1"/>
              <a:t>based</a:t>
            </a:r>
            <a:r>
              <a:rPr lang="de-DE" sz="1800" dirty="0"/>
              <a:t> on an </a:t>
            </a:r>
            <a:r>
              <a:rPr lang="de-DE" sz="1800" dirty="0" err="1" smtClean="0"/>
              <a:t>Intent</a:t>
            </a:r>
            <a:r>
              <a:rPr lang="de-DE" sz="1800" dirty="0" smtClean="0"/>
              <a:t> – </a:t>
            </a:r>
            <a:r>
              <a:rPr lang="de-DE" sz="1800" dirty="0" err="1" smtClean="0"/>
              <a:t>and</a:t>
            </a:r>
            <a:r>
              <a:rPr lang="de-DE" sz="1800" dirty="0" smtClean="0"/>
              <a:t> </a:t>
            </a:r>
            <a:r>
              <a:rPr lang="de-DE" sz="1800" dirty="0" err="1" smtClean="0"/>
              <a:t>compose</a:t>
            </a:r>
            <a:r>
              <a:rPr lang="de-DE" sz="1800" dirty="0" smtClean="0"/>
              <a:t> </a:t>
            </a:r>
            <a:r>
              <a:rPr lang="de-DE" sz="1800" dirty="0" err="1" smtClean="0"/>
              <a:t>cross</a:t>
            </a:r>
            <a:r>
              <a:rPr lang="de-DE" sz="1800" dirty="0" smtClean="0"/>
              <a:t>-level</a:t>
            </a:r>
          </a:p>
          <a:p>
            <a:pPr lvl="1"/>
            <a:r>
              <a:rPr lang="de-DE" sz="1800" dirty="0" err="1"/>
              <a:t>Uses</a:t>
            </a:r>
            <a:r>
              <a:rPr lang="de-DE" sz="1800" dirty="0"/>
              <a:t> </a:t>
            </a:r>
            <a:r>
              <a:rPr lang="de-DE" sz="1800" dirty="0" err="1"/>
              <a:t>policy</a:t>
            </a:r>
            <a:r>
              <a:rPr lang="de-DE" sz="1800" dirty="0"/>
              <a:t> </a:t>
            </a:r>
            <a:r>
              <a:rPr lang="de-DE" sz="1800" dirty="0" err="1"/>
              <a:t>engine</a:t>
            </a:r>
            <a:r>
              <a:rPr lang="de-DE" sz="1800" dirty="0"/>
              <a:t> </a:t>
            </a:r>
            <a:r>
              <a:rPr lang="de-DE" sz="1800" dirty="0" err="1"/>
              <a:t>and</a:t>
            </a:r>
            <a:r>
              <a:rPr lang="de-DE" sz="1800" dirty="0"/>
              <a:t> </a:t>
            </a:r>
            <a:r>
              <a:rPr lang="de-DE" sz="1800" dirty="0" err="1"/>
              <a:t>cross-layer</a:t>
            </a:r>
            <a:r>
              <a:rPr lang="de-DE" sz="1800" dirty="0"/>
              <a:t> </a:t>
            </a:r>
            <a:r>
              <a:rPr lang="de-DE" sz="1800" dirty="0" err="1"/>
              <a:t>monitoring</a:t>
            </a:r>
            <a:r>
              <a:rPr lang="de-DE" sz="1800" dirty="0"/>
              <a:t> </a:t>
            </a:r>
            <a:r>
              <a:rPr lang="de-DE" sz="1800" dirty="0" err="1"/>
              <a:t>information</a:t>
            </a:r>
            <a:r>
              <a:rPr lang="de-DE" sz="1800" dirty="0"/>
              <a:t> </a:t>
            </a:r>
            <a:r>
              <a:rPr lang="de-DE" sz="1800" dirty="0" err="1"/>
              <a:t>to</a:t>
            </a:r>
            <a:r>
              <a:rPr lang="de-DE" sz="1800" dirty="0"/>
              <a:t> </a:t>
            </a:r>
            <a:r>
              <a:rPr lang="de-DE" sz="1800" dirty="0" err="1"/>
              <a:t>trigger</a:t>
            </a:r>
            <a:r>
              <a:rPr lang="de-DE" sz="1800" dirty="0"/>
              <a:t> different </a:t>
            </a:r>
            <a:r>
              <a:rPr lang="de-DE" sz="1800" dirty="0" err="1"/>
              <a:t>composition</a:t>
            </a:r>
            <a:r>
              <a:rPr lang="de-DE" sz="1800" dirty="0"/>
              <a:t> </a:t>
            </a:r>
            <a:r>
              <a:rPr lang="de-DE" sz="1800" dirty="0" err="1"/>
              <a:t>of</a:t>
            </a:r>
            <a:r>
              <a:rPr lang="de-DE" sz="1800" dirty="0"/>
              <a:t> </a:t>
            </a:r>
            <a:r>
              <a:rPr lang="de-DE" sz="1800" dirty="0" err="1"/>
              <a:t>application</a:t>
            </a:r>
            <a:r>
              <a:rPr lang="de-DE" sz="1800" dirty="0"/>
              <a:t> </a:t>
            </a:r>
            <a:r>
              <a:rPr lang="de-DE" sz="1800" dirty="0" err="1"/>
              <a:t>level</a:t>
            </a:r>
            <a:r>
              <a:rPr lang="de-DE" sz="1800" dirty="0"/>
              <a:t> </a:t>
            </a:r>
            <a:r>
              <a:rPr lang="de-DE" sz="1800" dirty="0" err="1"/>
              <a:t>services</a:t>
            </a:r>
            <a:r>
              <a:rPr lang="de-DE" sz="1800" dirty="0"/>
              <a:t> </a:t>
            </a:r>
            <a:endParaRPr lang="de-DE" sz="1800" dirty="0" smtClean="0"/>
          </a:p>
          <a:p>
            <a:r>
              <a:rPr lang="de-DE" sz="1800" dirty="0" smtClean="0"/>
              <a:t>Implementation</a:t>
            </a:r>
            <a:endParaRPr lang="de-DE" sz="1800" dirty="0"/>
          </a:p>
          <a:p>
            <a:pPr lvl="1"/>
            <a:r>
              <a:rPr lang="de-DE" sz="1800" dirty="0" err="1" smtClean="0"/>
              <a:t>Uses</a:t>
            </a:r>
            <a:r>
              <a:rPr lang="de-DE" sz="1800" dirty="0" smtClean="0"/>
              <a:t> light-</a:t>
            </a:r>
            <a:r>
              <a:rPr lang="de-DE" sz="1800" dirty="0" err="1" smtClean="0"/>
              <a:t>weight</a:t>
            </a:r>
            <a:r>
              <a:rPr lang="de-DE" sz="1800" dirty="0" smtClean="0"/>
              <a:t> SCXML </a:t>
            </a:r>
            <a:r>
              <a:rPr lang="de-DE" sz="1800" dirty="0" err="1" smtClean="0"/>
              <a:t>based</a:t>
            </a:r>
            <a:r>
              <a:rPr lang="de-DE" sz="1800" dirty="0" smtClean="0"/>
              <a:t> </a:t>
            </a:r>
            <a:r>
              <a:rPr lang="de-DE" sz="1800" dirty="0" err="1" smtClean="0"/>
              <a:t>workflow</a:t>
            </a:r>
            <a:r>
              <a:rPr lang="de-DE" sz="1800" dirty="0" smtClean="0"/>
              <a:t> </a:t>
            </a:r>
            <a:r>
              <a:rPr lang="de-DE" sz="1800" dirty="0" err="1" smtClean="0"/>
              <a:t>execution</a:t>
            </a:r>
            <a:endParaRPr lang="en-US" sz="1800" dirty="0"/>
          </a:p>
          <a:p>
            <a:pPr lvl="1"/>
            <a:r>
              <a:rPr lang="de-DE" sz="1800" dirty="0" err="1" smtClean="0"/>
              <a:t>Based</a:t>
            </a:r>
            <a:r>
              <a:rPr lang="de-DE" sz="1800" dirty="0" smtClean="0"/>
              <a:t> on OSGI </a:t>
            </a:r>
            <a:r>
              <a:rPr lang="de-DE" sz="1800" dirty="0" err="1" smtClean="0"/>
              <a:t>equinox</a:t>
            </a:r>
            <a:endParaRPr lang="de-DE" sz="1800" dirty="0"/>
          </a:p>
          <a:p>
            <a:pPr lvl="1"/>
            <a:r>
              <a:rPr lang="de-DE" sz="1800" dirty="0" err="1" smtClean="0"/>
              <a:t>Uses</a:t>
            </a:r>
            <a:r>
              <a:rPr lang="de-DE" sz="1800" dirty="0" smtClean="0"/>
              <a:t> </a:t>
            </a:r>
            <a:r>
              <a:rPr lang="de-DE" sz="1800" dirty="0" err="1" smtClean="0"/>
              <a:t>well</a:t>
            </a:r>
            <a:r>
              <a:rPr lang="de-DE" sz="1800" dirty="0" smtClean="0"/>
              <a:t> </a:t>
            </a:r>
            <a:r>
              <a:rPr lang="de-DE" sz="1800" dirty="0" err="1" smtClean="0"/>
              <a:t>defined</a:t>
            </a:r>
            <a:r>
              <a:rPr lang="de-DE" sz="1800" dirty="0" smtClean="0"/>
              <a:t> OMA </a:t>
            </a:r>
            <a:r>
              <a:rPr lang="de-DE" sz="1800" dirty="0" err="1" smtClean="0"/>
              <a:t>standards</a:t>
            </a:r>
            <a:r>
              <a:rPr lang="de-DE" sz="1800" dirty="0" smtClean="0"/>
              <a:t> – </a:t>
            </a:r>
            <a:r>
              <a:rPr lang="de-DE" sz="1800" dirty="0" err="1" smtClean="0"/>
              <a:t>efforts</a:t>
            </a:r>
            <a:r>
              <a:rPr lang="de-DE" sz="1800" dirty="0" smtClean="0"/>
              <a:t> </a:t>
            </a:r>
            <a:r>
              <a:rPr lang="de-DE" sz="1800" dirty="0" err="1" smtClean="0"/>
              <a:t>to</a:t>
            </a:r>
            <a:r>
              <a:rPr lang="de-DE" sz="1800" dirty="0" smtClean="0"/>
              <a:t> </a:t>
            </a:r>
            <a:r>
              <a:rPr lang="de-DE" sz="1800" dirty="0" err="1" smtClean="0"/>
              <a:t>standardize</a:t>
            </a:r>
            <a:r>
              <a:rPr lang="de-DE" sz="1800" dirty="0" smtClean="0"/>
              <a:t> </a:t>
            </a:r>
            <a:r>
              <a:rPr lang="de-DE" sz="1800" dirty="0" err="1" smtClean="0"/>
              <a:t>further</a:t>
            </a:r>
            <a:r>
              <a:rPr lang="de-DE" sz="1800" dirty="0" smtClean="0"/>
              <a:t> </a:t>
            </a:r>
            <a:r>
              <a:rPr lang="de-DE" sz="1800" dirty="0" err="1" smtClean="0"/>
              <a:t>interfaces</a:t>
            </a:r>
            <a:r>
              <a:rPr lang="de-DE" sz="1800" dirty="0" smtClean="0"/>
              <a:t> </a:t>
            </a:r>
            <a:r>
              <a:rPr lang="de-DE" sz="1800" dirty="0" err="1" smtClean="0"/>
              <a:t>for</a:t>
            </a:r>
            <a:r>
              <a:rPr lang="de-DE" sz="1800" dirty="0" smtClean="0"/>
              <a:t> Future Internet</a:t>
            </a:r>
          </a:p>
        </p:txBody>
      </p:sp>
    </p:spTree>
    <p:extLst>
      <p:ext uri="{BB962C8B-B14F-4D97-AF65-F5344CB8AC3E}">
        <p14:creationId xmlns:p14="http://schemas.microsoft.com/office/powerpoint/2010/main" val="125432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
          <p:cNvSpPr>
            <a:spLocks noGrp="1"/>
          </p:cNvSpPr>
          <p:nvPr>
            <p:ph type="title"/>
          </p:nvPr>
        </p:nvSpPr>
        <p:spPr/>
        <p:txBody>
          <a:bodyPr/>
          <a:lstStyle/>
          <a:p>
            <a:pPr eaLnBrk="1" hangingPunct="1"/>
            <a:r>
              <a:rPr lang="en-US" dirty="0" smtClean="0"/>
              <a:t>Guidelines for an unified, flexible and secure service environment</a:t>
            </a:r>
            <a:br>
              <a:rPr lang="en-US" dirty="0" smtClean="0"/>
            </a:br>
            <a:r>
              <a:rPr lang="en-US" dirty="0" smtClean="0">
                <a:solidFill>
                  <a:srgbClr val="FF6600"/>
                </a:solidFill>
              </a:rPr>
              <a:t>Relevance of the OMA standards </a:t>
            </a:r>
          </a:p>
        </p:txBody>
      </p:sp>
      <p:sp>
        <p:nvSpPr>
          <p:cNvPr id="22" name="Inhaltsplatzhalter 21"/>
          <p:cNvSpPr>
            <a:spLocks noGrp="1"/>
          </p:cNvSpPr>
          <p:nvPr>
            <p:ph idx="13"/>
          </p:nvPr>
        </p:nvSpPr>
        <p:spPr>
          <a:xfrm>
            <a:off x="4800843" y="2008428"/>
            <a:ext cx="4229190" cy="4410000"/>
          </a:xfrm>
        </p:spPr>
        <p:txBody>
          <a:bodyPr/>
          <a:lstStyle/>
          <a:p>
            <a:r>
              <a:rPr lang="en-GB" dirty="0" smtClean="0"/>
              <a:t>The Open Mobile Alliance defines a couple of enablers and principle architectures that support the life-cycle management for external 3</a:t>
            </a:r>
            <a:r>
              <a:rPr lang="en-GB" baseline="30000" dirty="0" smtClean="0"/>
              <a:t>rd</a:t>
            </a:r>
            <a:r>
              <a:rPr lang="en-GB" dirty="0" smtClean="0"/>
              <a:t> party service and the internal service provisioning.</a:t>
            </a:r>
          </a:p>
          <a:p>
            <a:r>
              <a:rPr lang="en-GB" dirty="0" smtClean="0"/>
              <a:t>Initiatives for service exposure are also covered by the OMA by considering open and well established interface standards from the Parlay group or GSMA.</a:t>
            </a:r>
          </a:p>
          <a:p>
            <a:r>
              <a:rPr lang="en-GB" dirty="0" smtClean="0"/>
              <a:t>An open but controlled access on services and network resource is a requirement that is covered by policy based functions.</a:t>
            </a:r>
          </a:p>
          <a:p>
            <a:r>
              <a:rPr lang="en-GB" dirty="0" smtClean="0"/>
              <a:t>The existing standards of the OMA reflecting basic mechanisms that are important when integrating external services.</a:t>
            </a:r>
          </a:p>
          <a:p>
            <a:pPr marL="117475" indent="-117475" defTabSz="966788" eaLnBrk="0" hangingPunct="0">
              <a:buFont typeface="Wingdings" charset="2"/>
              <a:buChar char="§"/>
            </a:pPr>
            <a:endParaRPr lang="en-GB" dirty="0" smtClean="0"/>
          </a:p>
          <a:p>
            <a:endParaRPr lang="en-US" dirty="0">
              <a:latin typeface="+mj-lt"/>
            </a:endParaRPr>
          </a:p>
        </p:txBody>
      </p:sp>
      <p:grpSp>
        <p:nvGrpSpPr>
          <p:cNvPr id="2" name="Gruppierung 23"/>
          <p:cNvGrpSpPr/>
          <p:nvPr/>
        </p:nvGrpSpPr>
        <p:grpSpPr>
          <a:xfrm>
            <a:off x="360938" y="2326530"/>
            <a:ext cx="4292600" cy="2781300"/>
            <a:chOff x="609600" y="2501900"/>
            <a:chExt cx="4292600" cy="2781300"/>
          </a:xfrm>
        </p:grpSpPr>
        <p:sp>
          <p:nvSpPr>
            <p:cNvPr id="35" name="Abgerundetes Rechteck 34"/>
            <p:cNvSpPr>
              <a:spLocks noChangeArrowheads="1"/>
            </p:cNvSpPr>
            <p:nvPr/>
          </p:nvSpPr>
          <p:spPr bwMode="auto">
            <a:xfrm>
              <a:off x="609600" y="2501900"/>
              <a:ext cx="4292600" cy="2781300"/>
            </a:xfrm>
            <a:prstGeom prst="roundRect">
              <a:avLst>
                <a:gd name="adj" fmla="val 8333"/>
              </a:avLst>
            </a:prstGeom>
            <a:gradFill rotWithShape="1">
              <a:gsLst>
                <a:gs pos="0">
                  <a:srgbClr val="E6F0FD"/>
                </a:gs>
                <a:gs pos="64999">
                  <a:srgbClr val="C1D7F6"/>
                </a:gs>
                <a:gs pos="100000">
                  <a:srgbClr val="A6C7F5"/>
                </a:gs>
              </a:gsLst>
              <a:lin ang="5400000" scaled="1"/>
            </a:gradFill>
            <a:ln w="9525">
              <a:solidFill>
                <a:srgbClr val="3E78AA"/>
              </a:solidFill>
              <a:round/>
              <a:headEnd/>
              <a:tailEnd/>
            </a:ln>
            <a:effectLst>
              <a:outerShdw dist="20000" dir="5400000" rotWithShape="0">
                <a:srgbClr val="808080">
                  <a:alpha val="37999"/>
                </a:srgbClr>
              </a:outerShdw>
            </a:effectLst>
          </p:spPr>
          <p:txBody>
            <a:bodyPr lIns="0" tIns="0" rIns="0" bIns="0"/>
            <a:lstStyle/>
            <a:p>
              <a:pPr marL="220663" indent="-220663">
                <a:defRPr/>
              </a:pPr>
              <a:r>
                <a:rPr lang="en-US" sz="1600" dirty="0">
                  <a:latin typeface="+mj-lt"/>
                  <a:ea typeface="+mn-ea"/>
                  <a:cs typeface="+mn-cs"/>
                </a:rPr>
                <a:t>OMA Service Environment</a:t>
              </a:r>
            </a:p>
          </p:txBody>
        </p:sp>
        <p:sp>
          <p:nvSpPr>
            <p:cNvPr id="37" name="Abgerundetes Rechteck 36"/>
            <p:cNvSpPr>
              <a:spLocks noChangeArrowheads="1"/>
            </p:cNvSpPr>
            <p:nvPr/>
          </p:nvSpPr>
          <p:spPr bwMode="auto">
            <a:xfrm>
              <a:off x="1016000" y="3060700"/>
              <a:ext cx="1879600" cy="571500"/>
            </a:xfrm>
            <a:prstGeom prst="roundRect">
              <a:avLst>
                <a:gd name="adj" fmla="val 8333"/>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lIns="0" tIns="0" rIns="0" bIns="0" anchor="ctr">
              <a:prstTxWarp prst="textNoShape">
                <a:avLst/>
              </a:prstTxWarp>
            </a:bodyPr>
            <a:lstStyle/>
            <a:p>
              <a:pPr marL="220663" indent="-220663" algn="ctr">
                <a:defRPr/>
              </a:pPr>
              <a:r>
                <a:rPr lang="en-US" sz="1400" dirty="0">
                  <a:latin typeface="+mj-lt"/>
                </a:rPr>
                <a:t>OMA – Next Generation Service Interfaces</a:t>
              </a:r>
            </a:p>
          </p:txBody>
        </p:sp>
        <p:sp>
          <p:nvSpPr>
            <p:cNvPr id="38" name="Abgerundetes Rechteck 37"/>
            <p:cNvSpPr>
              <a:spLocks noChangeArrowheads="1"/>
            </p:cNvSpPr>
            <p:nvPr/>
          </p:nvSpPr>
          <p:spPr bwMode="auto">
            <a:xfrm>
              <a:off x="1574800" y="3771900"/>
              <a:ext cx="2311400" cy="571500"/>
            </a:xfrm>
            <a:prstGeom prst="roundRect">
              <a:avLst>
                <a:gd name="adj" fmla="val 8333"/>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lIns="0" tIns="0" rIns="0" bIns="0" anchor="ctr">
              <a:prstTxWarp prst="textNoShape">
                <a:avLst/>
              </a:prstTxWarp>
            </a:bodyPr>
            <a:lstStyle/>
            <a:p>
              <a:pPr marL="220663" indent="-220663" algn="ctr">
                <a:defRPr/>
              </a:pPr>
              <a:r>
                <a:rPr lang="en-US" sz="1400">
                  <a:latin typeface="+mj-lt"/>
                </a:rPr>
                <a:t>OMA – Policy Evaluation Enforcement Management</a:t>
              </a:r>
            </a:p>
          </p:txBody>
        </p:sp>
        <p:sp>
          <p:nvSpPr>
            <p:cNvPr id="39" name="Abgerundetes Rechteck 38"/>
            <p:cNvSpPr>
              <a:spLocks noChangeArrowheads="1"/>
            </p:cNvSpPr>
            <p:nvPr/>
          </p:nvSpPr>
          <p:spPr bwMode="auto">
            <a:xfrm>
              <a:off x="3022600" y="3060700"/>
              <a:ext cx="1435100" cy="571500"/>
            </a:xfrm>
            <a:prstGeom prst="roundRect">
              <a:avLst>
                <a:gd name="adj" fmla="val 8333"/>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lIns="0" tIns="0" rIns="0" bIns="0" anchor="ctr">
              <a:prstTxWarp prst="textNoShape">
                <a:avLst/>
              </a:prstTxWarp>
            </a:bodyPr>
            <a:lstStyle/>
            <a:p>
              <a:pPr marL="220663" indent="-220663" algn="ctr">
                <a:defRPr/>
              </a:pPr>
              <a:r>
                <a:rPr lang="en-US" sz="1400" dirty="0">
                  <a:latin typeface="+mj-lt"/>
                </a:rPr>
                <a:t>OMA – Parlay</a:t>
              </a:r>
              <a:br>
                <a:rPr lang="en-US" sz="1400" dirty="0">
                  <a:latin typeface="+mj-lt"/>
                </a:rPr>
              </a:br>
              <a:r>
                <a:rPr lang="en-US" sz="1400" dirty="0">
                  <a:latin typeface="+mj-lt"/>
                </a:rPr>
                <a:t>Service Access</a:t>
              </a:r>
            </a:p>
          </p:txBody>
        </p:sp>
        <p:sp>
          <p:nvSpPr>
            <p:cNvPr id="40" name="Abgerundetes Rechteck 39"/>
            <p:cNvSpPr>
              <a:spLocks noChangeArrowheads="1"/>
            </p:cNvSpPr>
            <p:nvPr/>
          </p:nvSpPr>
          <p:spPr bwMode="auto">
            <a:xfrm>
              <a:off x="1663700" y="4457700"/>
              <a:ext cx="2184400" cy="571500"/>
            </a:xfrm>
            <a:prstGeom prst="roundRect">
              <a:avLst>
                <a:gd name="adj" fmla="val 8333"/>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lIns="0" tIns="0" rIns="0" bIns="0" anchor="ctr">
              <a:prstTxWarp prst="textNoShape">
                <a:avLst/>
              </a:prstTxWarp>
            </a:bodyPr>
            <a:lstStyle/>
            <a:p>
              <a:pPr marL="220663" indent="-220663" algn="ctr">
                <a:defRPr/>
              </a:pPr>
              <a:r>
                <a:rPr lang="en-US" sz="1400">
                  <a:latin typeface="+mj-lt"/>
                </a:rPr>
                <a:t>OMA – Open Service Provider Environment</a:t>
              </a:r>
            </a:p>
          </p:txBody>
        </p:sp>
      </p:grpSp>
    </p:spTree>
    <p:extLst>
      <p:ext uri="{BB962C8B-B14F-4D97-AF65-F5344CB8AC3E}">
        <p14:creationId xmlns:p14="http://schemas.microsoft.com/office/powerpoint/2010/main" val="4071404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title"/>
          </p:nvPr>
        </p:nvSpPr>
        <p:spPr/>
        <p:txBody>
          <a:bodyPr/>
          <a:lstStyle/>
          <a:p>
            <a:r>
              <a:rPr lang="en-US" sz="2400" dirty="0" smtClean="0">
                <a:solidFill>
                  <a:schemeClr val="tx2"/>
                </a:solidFill>
              </a:rPr>
              <a:t>Performance analysis</a:t>
            </a:r>
            <a:br>
              <a:rPr lang="en-US" sz="2400" dirty="0" smtClean="0">
                <a:solidFill>
                  <a:schemeClr val="tx2"/>
                </a:solidFill>
              </a:rPr>
            </a:br>
            <a:r>
              <a:rPr lang="en-US" sz="2400" dirty="0" smtClean="0">
                <a:solidFill>
                  <a:schemeClr val="tx2"/>
                </a:solidFill>
              </a:rPr>
              <a:t>Real-time Service execution of BPEL vs. SCXML vs. Java</a:t>
            </a:r>
            <a:r>
              <a:rPr lang="de-DE" sz="2400" dirty="0" smtClean="0">
                <a:solidFill>
                  <a:schemeClr val="tx2"/>
                </a:solidFill>
              </a:rPr>
              <a:t/>
            </a:r>
            <a:br>
              <a:rPr lang="de-DE" sz="2400" dirty="0" smtClean="0">
                <a:solidFill>
                  <a:schemeClr val="tx2"/>
                </a:solidFill>
              </a:rPr>
            </a:br>
            <a:endParaRPr lang="en-US" dirty="0"/>
          </a:p>
        </p:txBody>
      </p:sp>
      <p:sp>
        <p:nvSpPr>
          <p:cNvPr id="21" name="Inhaltsplatzhalter 20"/>
          <p:cNvSpPr>
            <a:spLocks noGrp="1"/>
          </p:cNvSpPr>
          <p:nvPr>
            <p:ph idx="13"/>
          </p:nvPr>
        </p:nvSpPr>
        <p:spPr>
          <a:xfrm>
            <a:off x="432000" y="2092536"/>
            <a:ext cx="3960000" cy="4032852"/>
          </a:xfrm>
        </p:spPr>
        <p:txBody>
          <a:bodyPr/>
          <a:lstStyle/>
          <a:p>
            <a:pPr marL="222250" indent="-222250">
              <a:spcBef>
                <a:spcPct val="25000"/>
              </a:spcBef>
              <a:buClr>
                <a:srgbClr val="FF6600"/>
              </a:buClr>
              <a:buFont typeface="Wingdings" charset="2"/>
              <a:buChar char="§"/>
            </a:pPr>
            <a:r>
              <a:rPr lang="en-US" dirty="0" smtClean="0">
                <a:solidFill>
                  <a:srgbClr val="000000"/>
                </a:solidFill>
              </a:rPr>
              <a:t>Tested with Apache Common SCXML engine and Apache ODE BPEL engine.</a:t>
            </a:r>
          </a:p>
          <a:p>
            <a:pPr marL="222250" indent="-222250">
              <a:spcBef>
                <a:spcPct val="25000"/>
              </a:spcBef>
              <a:buClr>
                <a:srgbClr val="FF6600"/>
              </a:buClr>
              <a:buFont typeface="Wingdings" charset="2"/>
              <a:buChar char="§"/>
            </a:pPr>
            <a:r>
              <a:rPr lang="en-US" dirty="0" smtClean="0">
                <a:solidFill>
                  <a:srgbClr val="000000"/>
                </a:solidFill>
              </a:rPr>
              <a:t>Result:</a:t>
            </a:r>
          </a:p>
          <a:p>
            <a:pPr marL="446088" lvl="1" indent="-84138">
              <a:spcBef>
                <a:spcPct val="25000"/>
              </a:spcBef>
              <a:buClr>
                <a:srgbClr val="FF6600"/>
              </a:buClr>
              <a:buFont typeface="Wingdings" charset="2"/>
              <a:buChar char="§"/>
            </a:pPr>
            <a:r>
              <a:rPr lang="en-US" dirty="0" smtClean="0">
                <a:solidFill>
                  <a:srgbClr val="000000"/>
                </a:solidFill>
              </a:rPr>
              <a:t>SCXML engine performs better than BPEL</a:t>
            </a:r>
          </a:p>
          <a:p>
            <a:pPr marL="446088" lvl="1" indent="-84138">
              <a:spcBef>
                <a:spcPct val="25000"/>
              </a:spcBef>
              <a:buClr>
                <a:srgbClr val="FF6600"/>
              </a:buClr>
              <a:buFont typeface="Wingdings" charset="2"/>
              <a:buChar char="§"/>
            </a:pPr>
            <a:r>
              <a:rPr lang="en-US" dirty="0" smtClean="0">
                <a:solidFill>
                  <a:srgbClr val="000000"/>
                </a:solidFill>
              </a:rPr>
              <a:t>SCXML engine overhead compared to direct execution of Java is negligible</a:t>
            </a:r>
            <a:endParaRPr lang="en-US" dirty="0" smtClean="0">
              <a:ea typeface="Arial" charset="0"/>
              <a:cs typeface="Arial" charset="0"/>
            </a:endParaRPr>
          </a:p>
          <a:p>
            <a:pPr>
              <a:buClr>
                <a:srgbClr val="FF6600"/>
              </a:buClr>
            </a:pPr>
            <a:r>
              <a:rPr lang="de-DE" dirty="0" smtClean="0"/>
              <a:t>SCXML </a:t>
            </a:r>
            <a:r>
              <a:rPr lang="de-DE" dirty="0" err="1" smtClean="0"/>
              <a:t>provides</a:t>
            </a:r>
            <a:r>
              <a:rPr lang="de-DE" dirty="0" smtClean="0"/>
              <a:t>:</a:t>
            </a:r>
          </a:p>
          <a:p>
            <a:pPr lvl="1">
              <a:buClr>
                <a:srgbClr val="FF6600"/>
              </a:buClr>
            </a:pPr>
            <a:r>
              <a:rPr lang="de-DE" dirty="0" err="1" smtClean="0"/>
              <a:t>Lightwight</a:t>
            </a:r>
            <a:r>
              <a:rPr lang="de-DE" dirty="0"/>
              <a:t> </a:t>
            </a:r>
            <a:r>
              <a:rPr lang="de-DE" dirty="0" err="1" smtClean="0"/>
              <a:t>workflow</a:t>
            </a:r>
            <a:r>
              <a:rPr lang="de-DE" dirty="0" smtClean="0"/>
              <a:t> </a:t>
            </a:r>
            <a:r>
              <a:rPr lang="de-DE" dirty="0" err="1" smtClean="0"/>
              <a:t>execution</a:t>
            </a:r>
            <a:r>
              <a:rPr lang="de-DE" dirty="0" smtClean="0"/>
              <a:t> </a:t>
            </a:r>
            <a:r>
              <a:rPr lang="de-DE" dirty="0" err="1" smtClean="0"/>
              <a:t>language</a:t>
            </a:r>
            <a:endParaRPr lang="de-DE" dirty="0" smtClean="0"/>
          </a:p>
          <a:p>
            <a:pPr lvl="1">
              <a:buClr>
                <a:srgbClr val="FF6600"/>
              </a:buClr>
            </a:pPr>
            <a:r>
              <a:rPr lang="de-DE" dirty="0" err="1" smtClean="0"/>
              <a:t>Based</a:t>
            </a:r>
            <a:r>
              <a:rPr lang="de-DE" dirty="0" smtClean="0"/>
              <a:t> on </a:t>
            </a:r>
            <a:r>
              <a:rPr lang="de-DE" dirty="0" err="1" smtClean="0"/>
              <a:t>state</a:t>
            </a:r>
            <a:r>
              <a:rPr lang="de-DE" dirty="0" smtClean="0"/>
              <a:t> </a:t>
            </a:r>
            <a:r>
              <a:rPr lang="de-DE" dirty="0" err="1" smtClean="0"/>
              <a:t>machine</a:t>
            </a:r>
            <a:r>
              <a:rPr lang="de-DE" dirty="0" smtClean="0"/>
              <a:t> </a:t>
            </a:r>
            <a:r>
              <a:rPr lang="de-DE" dirty="0" err="1" smtClean="0"/>
              <a:t>model</a:t>
            </a:r>
            <a:r>
              <a:rPr lang="de-DE" dirty="0" smtClean="0"/>
              <a:t> – </a:t>
            </a:r>
            <a:r>
              <a:rPr lang="de-DE" dirty="0" err="1" smtClean="0"/>
              <a:t>errors</a:t>
            </a:r>
            <a:r>
              <a:rPr lang="de-DE" dirty="0" smtClean="0"/>
              <a:t> </a:t>
            </a:r>
            <a:r>
              <a:rPr lang="de-DE" dirty="0" err="1" smtClean="0"/>
              <a:t>are</a:t>
            </a:r>
            <a:r>
              <a:rPr lang="de-DE" dirty="0" smtClean="0"/>
              <a:t> easy </a:t>
            </a:r>
            <a:r>
              <a:rPr lang="de-DE" dirty="0" err="1" smtClean="0"/>
              <a:t>to</a:t>
            </a:r>
            <a:r>
              <a:rPr lang="de-DE" dirty="0" smtClean="0"/>
              <a:t> </a:t>
            </a:r>
            <a:r>
              <a:rPr lang="de-DE" dirty="0" err="1" smtClean="0"/>
              <a:t>detect</a:t>
            </a:r>
            <a:r>
              <a:rPr lang="de-DE" dirty="0" smtClean="0"/>
              <a:t> </a:t>
            </a:r>
          </a:p>
          <a:p>
            <a:pPr lvl="1">
              <a:buClr>
                <a:srgbClr val="FF6600"/>
              </a:buClr>
            </a:pPr>
            <a:r>
              <a:rPr lang="de-DE" dirty="0" smtClean="0"/>
              <a:t>Can </a:t>
            </a:r>
            <a:r>
              <a:rPr lang="de-DE" dirty="0" err="1" smtClean="0"/>
              <a:t>be</a:t>
            </a:r>
            <a:r>
              <a:rPr lang="de-DE" dirty="0" smtClean="0"/>
              <a:t> </a:t>
            </a:r>
            <a:r>
              <a:rPr lang="de-DE" dirty="0" err="1" smtClean="0"/>
              <a:t>easily</a:t>
            </a:r>
            <a:r>
              <a:rPr lang="de-DE" dirty="0" smtClean="0"/>
              <a:t> </a:t>
            </a:r>
            <a:r>
              <a:rPr lang="de-DE" dirty="0" err="1" smtClean="0"/>
              <a:t>integrated</a:t>
            </a:r>
            <a:r>
              <a:rPr lang="de-DE" dirty="0" smtClean="0"/>
              <a:t> </a:t>
            </a:r>
            <a:r>
              <a:rPr lang="de-DE" dirty="0" err="1" smtClean="0"/>
              <a:t>into</a:t>
            </a:r>
            <a:r>
              <a:rPr lang="de-DE" dirty="0" smtClean="0"/>
              <a:t> Java </a:t>
            </a:r>
            <a:r>
              <a:rPr lang="de-DE" dirty="0" err="1" smtClean="0"/>
              <a:t>environment</a:t>
            </a:r>
            <a:endParaRPr lang="en-US" dirty="0"/>
          </a:p>
        </p:txBody>
      </p:sp>
      <p:graphicFrame>
        <p:nvGraphicFramePr>
          <p:cNvPr id="3993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84" r:id="rId6" imgW="0" imgH="0" progId="">
                  <p:embed/>
                </p:oleObj>
              </mc:Choice>
              <mc:Fallback>
                <p:oleObj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Rectangle 3" hidden="1"/>
          <p:cNvSpPr>
            <a:spLocks noChangeArrowheads="1"/>
          </p:cNvSpPr>
          <p:nvPr>
            <p:custDataLst>
              <p:tags r:id="rId3"/>
            </p:custDataLst>
          </p:nvPr>
        </p:nvSpPr>
        <p:spPr bwMode="auto">
          <a:xfrm>
            <a:off x="0" y="0"/>
            <a:ext cx="158750" cy="158750"/>
          </a:xfrm>
          <a:prstGeom prst="rect">
            <a:avLst/>
          </a:prstGeom>
          <a:noFill/>
          <a:ln w="9525">
            <a:noFill/>
            <a:miter lim="800000"/>
            <a:headEnd/>
            <a:tailEnd/>
          </a:ln>
        </p:spPr>
        <p:txBody>
          <a:bodyPr>
            <a:prstTxWarp prst="textNoShape">
              <a:avLst/>
            </a:prstTxWarp>
          </a:bodyPr>
          <a:lstStyle/>
          <a:p>
            <a:endParaRPr lang="en-US"/>
          </a:p>
        </p:txBody>
      </p:sp>
      <p:pic>
        <p:nvPicPr>
          <p:cNvPr id="39947" name="Picture 2" descr="Bild 11"/>
          <p:cNvPicPr>
            <a:picLocks noChangeAspect="1" noChangeArrowheads="1"/>
          </p:cNvPicPr>
          <p:nvPr/>
        </p:nvPicPr>
        <p:blipFill>
          <a:blip r:embed="rId7"/>
          <a:srcRect/>
          <a:stretch>
            <a:fillRect/>
          </a:stretch>
        </p:blipFill>
        <p:spPr bwMode="auto">
          <a:xfrm>
            <a:off x="4765875" y="1917200"/>
            <a:ext cx="4378125" cy="2888407"/>
          </a:xfrm>
          <a:prstGeom prst="rect">
            <a:avLst/>
          </a:prstGeom>
          <a:noFill/>
          <a:ln w="9525">
            <a:noFill/>
            <a:miter lim="800000"/>
            <a:headEnd/>
            <a:tailEnd/>
          </a:ln>
        </p:spPr>
      </p:pic>
    </p:spTree>
    <p:extLst>
      <p:ext uri="{BB962C8B-B14F-4D97-AF65-F5344CB8AC3E}">
        <p14:creationId xmlns:p14="http://schemas.microsoft.com/office/powerpoint/2010/main" val="37174739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Mediator</a:t>
            </a:r>
            <a:endParaRPr lang="en-US" dirty="0"/>
          </a:p>
        </p:txBody>
      </p:sp>
      <p:sp>
        <p:nvSpPr>
          <p:cNvPr id="5" name="Inhaltsplatzhalter 4"/>
          <p:cNvSpPr>
            <a:spLocks noGrp="1"/>
          </p:cNvSpPr>
          <p:nvPr>
            <p:ph idx="14"/>
          </p:nvPr>
        </p:nvSpPr>
        <p:spPr>
          <a:xfrm>
            <a:off x="432000" y="1715388"/>
            <a:ext cx="6465008" cy="4410000"/>
          </a:xfrm>
        </p:spPr>
        <p:txBody>
          <a:bodyPr/>
          <a:lstStyle/>
          <a:p>
            <a:r>
              <a:rPr lang="en-US" sz="2400" dirty="0" smtClean="0"/>
              <a:t>Mediator between Network Composition and Service Broker</a:t>
            </a:r>
          </a:p>
          <a:p>
            <a:r>
              <a:rPr lang="de-DE" sz="2400" dirty="0" err="1" smtClean="0"/>
              <a:t>Abstraction</a:t>
            </a:r>
            <a:r>
              <a:rPr lang="de-DE" sz="2400" dirty="0" smtClean="0"/>
              <a:t> Layer </a:t>
            </a:r>
            <a:r>
              <a:rPr lang="de-DE" sz="2400" dirty="0" err="1" smtClean="0"/>
              <a:t>Between</a:t>
            </a:r>
            <a:r>
              <a:rPr lang="de-DE" sz="2400" dirty="0" smtClean="0"/>
              <a:t> Service Broker </a:t>
            </a:r>
            <a:r>
              <a:rPr lang="de-DE" sz="2400" dirty="0" err="1" smtClean="0"/>
              <a:t>and</a:t>
            </a:r>
            <a:r>
              <a:rPr lang="de-DE" sz="2400" dirty="0" smtClean="0"/>
              <a:t> </a:t>
            </a:r>
            <a:r>
              <a:rPr lang="de-DE" sz="2400" dirty="0" err="1" smtClean="0"/>
              <a:t>any</a:t>
            </a:r>
            <a:r>
              <a:rPr lang="de-DE" sz="2400" dirty="0" smtClean="0"/>
              <a:t> </a:t>
            </a:r>
            <a:r>
              <a:rPr lang="de-DE" sz="2400" dirty="0" err="1" smtClean="0"/>
              <a:t>underlying</a:t>
            </a:r>
            <a:r>
              <a:rPr lang="de-DE" sz="2400" dirty="0" smtClean="0"/>
              <a:t> Network </a:t>
            </a:r>
            <a:r>
              <a:rPr lang="de-DE" sz="2400" dirty="0" err="1" smtClean="0"/>
              <a:t>Composition</a:t>
            </a:r>
            <a:endParaRPr lang="en-US" sz="2400" dirty="0"/>
          </a:p>
          <a:p>
            <a:r>
              <a:rPr lang="en-US" sz="2400" dirty="0" smtClean="0"/>
              <a:t>Information Exchange between Network</a:t>
            </a:r>
            <a:br>
              <a:rPr lang="en-US" sz="2400" dirty="0" smtClean="0"/>
            </a:br>
            <a:r>
              <a:rPr lang="en-US" sz="2400" dirty="0" smtClean="0"/>
              <a:t>and Service Level</a:t>
            </a:r>
          </a:p>
          <a:p>
            <a:pPr lvl="2"/>
            <a:r>
              <a:rPr lang="en-US" sz="1800" dirty="0" smtClean="0"/>
              <a:t>Translation of Network Capabilities and Requirements</a:t>
            </a:r>
          </a:p>
          <a:p>
            <a:pPr lvl="2"/>
            <a:r>
              <a:rPr lang="en-US" sz="1800" dirty="0" smtClean="0"/>
              <a:t>Requirements transport to the network</a:t>
            </a:r>
          </a:p>
          <a:p>
            <a:pPr lvl="2"/>
            <a:r>
              <a:rPr lang="en-US" sz="1800" dirty="0" smtClean="0"/>
              <a:t>Feedback of the network to application</a:t>
            </a:r>
          </a:p>
          <a:p>
            <a:r>
              <a:rPr lang="en-US" sz="2400" dirty="0" smtClean="0"/>
              <a:t>Helps to decide where service is executed (e.g. encryption, </a:t>
            </a:r>
            <a:r>
              <a:rPr lang="en-US" sz="2400" dirty="0" err="1" smtClean="0"/>
              <a:t>transcoding</a:t>
            </a:r>
            <a:r>
              <a:rPr lang="en-US" sz="2400" dirty="0" smtClean="0"/>
              <a:t>, virus scan)</a:t>
            </a:r>
          </a:p>
          <a:p>
            <a:pPr lvl="1">
              <a:buNone/>
            </a:pPr>
            <a:endParaRPr lang="en-US" sz="2000" dirty="0" smtClean="0"/>
          </a:p>
          <a:p>
            <a:endParaRPr lang="en-US" sz="2400" dirty="0"/>
          </a:p>
        </p:txBody>
      </p:sp>
      <p:sp>
        <p:nvSpPr>
          <p:cNvPr id="9" name="Textplatzhalter 8"/>
          <p:cNvSpPr>
            <a:spLocks noGrp="1"/>
          </p:cNvSpPr>
          <p:nvPr>
            <p:ph type="body" sz="quarter" idx="15"/>
          </p:nvPr>
        </p:nvSpPr>
        <p:spPr/>
        <p:txBody>
          <a:bodyPr/>
          <a:lstStyle/>
          <a:p>
            <a:endParaRPr lang="en-US" dirty="0"/>
          </a:p>
        </p:txBody>
      </p:sp>
      <p:grpSp>
        <p:nvGrpSpPr>
          <p:cNvPr id="2" name="Gruppieren 52"/>
          <p:cNvGrpSpPr/>
          <p:nvPr/>
        </p:nvGrpSpPr>
        <p:grpSpPr>
          <a:xfrm>
            <a:off x="6802628" y="2538404"/>
            <a:ext cx="1850863" cy="1795611"/>
            <a:chOff x="6793103" y="2500306"/>
            <a:chExt cx="1493673" cy="1509859"/>
          </a:xfrm>
        </p:grpSpPr>
        <p:sp>
          <p:nvSpPr>
            <p:cNvPr id="48" name="Raute 47"/>
            <p:cNvSpPr/>
            <p:nvPr/>
          </p:nvSpPr>
          <p:spPr>
            <a:xfrm>
              <a:off x="6793103" y="2915103"/>
              <a:ext cx="1486471" cy="746632"/>
            </a:xfrm>
            <a:prstGeom prst="diamond">
              <a:avLst/>
            </a:prstGeom>
            <a:solidFill>
              <a:srgbClr val="8C1B20"/>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49" name="Textfeld 48"/>
            <p:cNvSpPr txBox="1"/>
            <p:nvPr/>
          </p:nvSpPr>
          <p:spPr>
            <a:xfrm>
              <a:off x="7091672" y="3091288"/>
              <a:ext cx="870883" cy="388196"/>
            </a:xfrm>
            <a:prstGeom prst="rect">
              <a:avLst/>
            </a:prstGeom>
            <a:noFill/>
          </p:spPr>
          <p:txBody>
            <a:bodyPr wrap="none" rtlCol="0">
              <a:spAutoFit/>
            </a:bodyPr>
            <a:lstStyle/>
            <a:p>
              <a:pPr algn="ctr"/>
              <a:r>
                <a:rPr lang="en-US" sz="1200" dirty="0" smtClean="0">
                  <a:solidFill>
                    <a:schemeClr val="bg1"/>
                  </a:solidFill>
                  <a:latin typeface="+mn-lt"/>
                </a:rPr>
                <a:t>Cross-Layer</a:t>
              </a:r>
              <a:br>
                <a:rPr lang="en-US" sz="1200" dirty="0" smtClean="0">
                  <a:solidFill>
                    <a:schemeClr val="bg1"/>
                  </a:solidFill>
                  <a:latin typeface="+mn-lt"/>
                </a:rPr>
              </a:br>
              <a:r>
                <a:rPr lang="en-US" sz="1200" dirty="0" smtClean="0">
                  <a:solidFill>
                    <a:schemeClr val="bg1"/>
                  </a:solidFill>
                  <a:latin typeface="+mn-lt"/>
                </a:rPr>
                <a:t>Mediator</a:t>
              </a:r>
              <a:endParaRPr lang="en-US" sz="1200" dirty="0">
                <a:solidFill>
                  <a:schemeClr val="bg1"/>
                </a:solidFill>
                <a:latin typeface="+mn-lt"/>
              </a:endParaRPr>
            </a:p>
          </p:txBody>
        </p:sp>
        <p:sp>
          <p:nvSpPr>
            <p:cNvPr id="50" name="Abgerundetes Rechteck 49"/>
            <p:cNvSpPr/>
            <p:nvPr/>
          </p:nvSpPr>
          <p:spPr>
            <a:xfrm>
              <a:off x="6858016" y="2500306"/>
              <a:ext cx="1428760" cy="530940"/>
            </a:xfrm>
            <a:prstGeom prst="roundRect">
              <a:avLst/>
            </a:prstGeom>
            <a:solidFill>
              <a:srgbClr val="E6E7E8"/>
            </a:solidFill>
            <a:ln>
              <a:solidFill>
                <a:srgbClr val="29399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Service Broker</a:t>
              </a:r>
              <a:endParaRPr lang="en-US" sz="1200" b="1" dirty="0"/>
            </a:p>
          </p:txBody>
        </p:sp>
        <p:sp>
          <p:nvSpPr>
            <p:cNvPr id="51" name="Abgerundetes Rechteck 50"/>
            <p:cNvSpPr/>
            <p:nvPr/>
          </p:nvSpPr>
          <p:spPr>
            <a:xfrm>
              <a:off x="6876956" y="3545593"/>
              <a:ext cx="1372128" cy="464572"/>
            </a:xfrm>
            <a:prstGeom prst="roundRect">
              <a:avLst/>
            </a:prstGeom>
            <a:solidFill>
              <a:srgbClr val="E6E7E8"/>
            </a:solidFill>
            <a:ln>
              <a:solidFill>
                <a:srgbClr val="29399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Network Composition</a:t>
              </a:r>
              <a:endParaRPr lang="en-US" sz="1200" b="1"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Mediator </a:t>
            </a:r>
            <a:r>
              <a:rPr lang="de-DE" dirty="0" err="1" smtClean="0"/>
              <a:t>Challenges</a:t>
            </a:r>
            <a:endParaRPr lang="en-US" dirty="0"/>
          </a:p>
        </p:txBody>
      </p:sp>
      <p:sp>
        <p:nvSpPr>
          <p:cNvPr id="3" name="Inhaltsplatzhalter 2"/>
          <p:cNvSpPr>
            <a:spLocks noGrp="1"/>
          </p:cNvSpPr>
          <p:nvPr>
            <p:ph idx="14"/>
          </p:nvPr>
        </p:nvSpPr>
        <p:spPr/>
        <p:txBody>
          <a:bodyPr/>
          <a:lstStyle/>
          <a:p>
            <a:r>
              <a:rPr lang="de-DE" sz="1800" dirty="0" err="1" smtClean="0"/>
              <a:t>Functionality</a:t>
            </a:r>
            <a:r>
              <a:rPr lang="de-DE" sz="1800" dirty="0" smtClean="0"/>
              <a:t> </a:t>
            </a:r>
            <a:r>
              <a:rPr lang="de-DE" sz="1800" dirty="0" err="1" smtClean="0"/>
              <a:t>that</a:t>
            </a:r>
            <a:r>
              <a:rPr lang="de-DE" sz="1800" dirty="0" smtClean="0"/>
              <a:t> </a:t>
            </a:r>
            <a:r>
              <a:rPr lang="de-DE" sz="1800" dirty="0" err="1" smtClean="0"/>
              <a:t>may</a:t>
            </a:r>
            <a:r>
              <a:rPr lang="de-DE" sz="1800" dirty="0" smtClean="0"/>
              <a:t> </a:t>
            </a:r>
            <a:r>
              <a:rPr lang="de-DE" sz="1800" dirty="0" err="1" smtClean="0"/>
              <a:t>reside</a:t>
            </a:r>
            <a:r>
              <a:rPr lang="de-DE" sz="1800" dirty="0" smtClean="0"/>
              <a:t> on </a:t>
            </a:r>
            <a:r>
              <a:rPr lang="de-DE" sz="1800" dirty="0" err="1" smtClean="0"/>
              <a:t>both</a:t>
            </a:r>
            <a:r>
              <a:rPr lang="de-DE" sz="1800" dirty="0" smtClean="0"/>
              <a:t> </a:t>
            </a:r>
            <a:r>
              <a:rPr lang="de-DE" sz="1800" dirty="0" err="1" smtClean="0"/>
              <a:t>levels</a:t>
            </a:r>
            <a:endParaRPr lang="de-DE" sz="1800" dirty="0" smtClean="0"/>
          </a:p>
          <a:p>
            <a:pPr lvl="1"/>
            <a:r>
              <a:rPr lang="de-DE" sz="1800" dirty="0" smtClean="0"/>
              <a:t>Need </a:t>
            </a:r>
            <a:r>
              <a:rPr lang="de-DE" sz="1800" dirty="0" err="1" smtClean="0"/>
              <a:t>to</a:t>
            </a:r>
            <a:r>
              <a:rPr lang="de-DE" sz="1800" dirty="0" smtClean="0"/>
              <a:t> </a:t>
            </a:r>
            <a:r>
              <a:rPr lang="de-DE" sz="1800" dirty="0" err="1" smtClean="0"/>
              <a:t>be</a:t>
            </a:r>
            <a:r>
              <a:rPr lang="de-DE" sz="1800" dirty="0" smtClean="0"/>
              <a:t> </a:t>
            </a:r>
            <a:r>
              <a:rPr lang="de-DE" sz="1800" dirty="0" err="1" smtClean="0"/>
              <a:t>comparable</a:t>
            </a:r>
            <a:r>
              <a:rPr lang="de-DE" sz="1800" dirty="0" smtClean="0"/>
              <a:t> (same </a:t>
            </a:r>
            <a:r>
              <a:rPr lang="de-DE" sz="1800" dirty="0" err="1" smtClean="0"/>
              <a:t>semantic</a:t>
            </a:r>
            <a:r>
              <a:rPr lang="de-DE" sz="1800" dirty="0" smtClean="0"/>
              <a:t> </a:t>
            </a:r>
            <a:r>
              <a:rPr lang="de-DE" sz="1800" dirty="0" err="1" smtClean="0"/>
              <a:t>or</a:t>
            </a:r>
            <a:r>
              <a:rPr lang="de-DE" sz="1800" dirty="0" smtClean="0"/>
              <a:t> </a:t>
            </a:r>
            <a:r>
              <a:rPr lang="de-DE" sz="1800" dirty="0" err="1" smtClean="0"/>
              <a:t>translation</a:t>
            </a:r>
            <a:r>
              <a:rPr lang="de-DE" sz="1800" dirty="0" smtClean="0"/>
              <a:t>)</a:t>
            </a:r>
          </a:p>
          <a:p>
            <a:pPr lvl="1"/>
            <a:r>
              <a:rPr lang="de-DE" sz="1800" dirty="0" err="1" smtClean="0"/>
              <a:t>How</a:t>
            </a:r>
            <a:r>
              <a:rPr lang="de-DE" sz="1800" dirty="0" smtClean="0"/>
              <a:t> </a:t>
            </a:r>
            <a:r>
              <a:rPr lang="de-DE" sz="1800" dirty="0" err="1" smtClean="0"/>
              <a:t>to</a:t>
            </a:r>
            <a:r>
              <a:rPr lang="de-DE" sz="1800" dirty="0" smtClean="0"/>
              <a:t> </a:t>
            </a:r>
            <a:r>
              <a:rPr lang="de-DE" sz="1800" dirty="0" err="1" smtClean="0"/>
              <a:t>determine</a:t>
            </a:r>
            <a:r>
              <a:rPr lang="de-DE" sz="1800" dirty="0" smtClean="0"/>
              <a:t> </a:t>
            </a:r>
            <a:r>
              <a:rPr lang="de-DE" sz="1800" dirty="0" err="1" smtClean="0"/>
              <a:t>costs</a:t>
            </a:r>
            <a:r>
              <a:rPr lang="de-DE" sz="1800" dirty="0" smtClean="0"/>
              <a:t>? </a:t>
            </a:r>
            <a:r>
              <a:rPr lang="de-DE" sz="1800" dirty="0" err="1" smtClean="0"/>
              <a:t>Prefer</a:t>
            </a:r>
            <a:r>
              <a:rPr lang="de-DE" sz="1800" dirty="0" smtClean="0"/>
              <a:t> </a:t>
            </a:r>
            <a:r>
              <a:rPr lang="de-DE" sz="1800" dirty="0" err="1" smtClean="0"/>
              <a:t>service</a:t>
            </a:r>
            <a:r>
              <a:rPr lang="de-DE" sz="1800" dirty="0" smtClean="0"/>
              <a:t> </a:t>
            </a:r>
            <a:r>
              <a:rPr lang="de-DE" sz="1800" dirty="0" err="1" smtClean="0"/>
              <a:t>over</a:t>
            </a:r>
            <a:r>
              <a:rPr lang="de-DE" sz="1800" dirty="0" smtClean="0"/>
              <a:t> </a:t>
            </a:r>
            <a:r>
              <a:rPr lang="de-DE" sz="1800" dirty="0" err="1" smtClean="0"/>
              <a:t>network</a:t>
            </a:r>
            <a:r>
              <a:rPr lang="de-DE" sz="1800" dirty="0" smtClean="0"/>
              <a:t>? </a:t>
            </a:r>
          </a:p>
          <a:p>
            <a:pPr lvl="1"/>
            <a:r>
              <a:rPr lang="de-DE" sz="1800" dirty="0" smtClean="0"/>
              <a:t>Data </a:t>
            </a:r>
            <a:r>
              <a:rPr lang="de-DE" sz="1800" dirty="0" err="1" smtClean="0"/>
              <a:t>cache</a:t>
            </a:r>
            <a:r>
              <a:rPr lang="de-DE" sz="1800" dirty="0" smtClean="0"/>
              <a:t> in </a:t>
            </a:r>
            <a:r>
              <a:rPr lang="de-DE" sz="1800" dirty="0" err="1" smtClean="0"/>
              <a:t>the</a:t>
            </a:r>
            <a:r>
              <a:rPr lang="de-DE" sz="1800" dirty="0" smtClean="0"/>
              <a:t> </a:t>
            </a:r>
            <a:r>
              <a:rPr lang="de-DE" sz="1800" dirty="0" err="1" smtClean="0"/>
              <a:t>network</a:t>
            </a:r>
            <a:r>
              <a:rPr lang="de-DE" sz="1800" dirty="0" smtClean="0"/>
              <a:t> </a:t>
            </a:r>
            <a:r>
              <a:rPr lang="de-DE" sz="1800" dirty="0" err="1" smtClean="0"/>
              <a:t>our</a:t>
            </a:r>
            <a:r>
              <a:rPr lang="de-DE" sz="1800" dirty="0" smtClean="0"/>
              <a:t> outside </a:t>
            </a:r>
            <a:r>
              <a:rPr lang="de-DE" sz="1800" dirty="0" err="1" smtClean="0"/>
              <a:t>cloud</a:t>
            </a:r>
            <a:r>
              <a:rPr lang="de-DE" sz="1800" dirty="0" smtClean="0"/>
              <a:t> </a:t>
            </a:r>
            <a:r>
              <a:rPr lang="de-DE" sz="1800" dirty="0" err="1" smtClean="0"/>
              <a:t>provider</a:t>
            </a:r>
            <a:r>
              <a:rPr lang="de-DE" sz="1800" dirty="0" smtClean="0"/>
              <a:t>? </a:t>
            </a:r>
          </a:p>
          <a:p>
            <a:r>
              <a:rPr lang="de-DE" sz="1800" dirty="0" err="1" smtClean="0"/>
              <a:t>Functionalities</a:t>
            </a:r>
            <a:r>
              <a:rPr lang="de-DE" sz="1800" dirty="0" smtClean="0"/>
              <a:t> </a:t>
            </a:r>
            <a:r>
              <a:rPr lang="de-DE" sz="1800" dirty="0" err="1" smtClean="0"/>
              <a:t>that</a:t>
            </a:r>
            <a:r>
              <a:rPr lang="de-DE" sz="1800" dirty="0" smtClean="0"/>
              <a:t> </a:t>
            </a:r>
            <a:r>
              <a:rPr lang="de-DE" sz="1800" dirty="0" err="1" smtClean="0"/>
              <a:t>may</a:t>
            </a:r>
            <a:r>
              <a:rPr lang="de-DE" sz="1800" dirty="0" smtClean="0"/>
              <a:t> </a:t>
            </a:r>
            <a:r>
              <a:rPr lang="de-DE" sz="1800" dirty="0" err="1" smtClean="0"/>
              <a:t>be</a:t>
            </a:r>
            <a:r>
              <a:rPr lang="de-DE" sz="1800" dirty="0" smtClean="0"/>
              <a:t> </a:t>
            </a:r>
            <a:r>
              <a:rPr lang="de-DE" sz="1800" dirty="0" err="1" smtClean="0"/>
              <a:t>dependent</a:t>
            </a:r>
            <a:r>
              <a:rPr lang="de-DE" sz="1800" dirty="0" smtClean="0"/>
              <a:t> </a:t>
            </a:r>
            <a:r>
              <a:rPr lang="de-DE" sz="1800" dirty="0" err="1" smtClean="0"/>
              <a:t>and</a:t>
            </a:r>
            <a:r>
              <a:rPr lang="de-DE" sz="1800" dirty="0" smtClean="0"/>
              <a:t> </a:t>
            </a:r>
            <a:r>
              <a:rPr lang="de-DE" sz="1800" dirty="0" err="1" smtClean="0"/>
              <a:t>need</a:t>
            </a:r>
            <a:r>
              <a:rPr lang="de-DE" sz="1800" dirty="0" smtClean="0"/>
              <a:t> </a:t>
            </a:r>
            <a:r>
              <a:rPr lang="de-DE" sz="1800" dirty="0" err="1" smtClean="0"/>
              <a:t>interaction</a:t>
            </a:r>
            <a:endParaRPr lang="de-DE" sz="1800" dirty="0" smtClean="0"/>
          </a:p>
          <a:p>
            <a:pPr lvl="1"/>
            <a:r>
              <a:rPr lang="de-DE" sz="1800" dirty="0" smtClean="0"/>
              <a:t>E.g. </a:t>
            </a:r>
            <a:r>
              <a:rPr lang="de-DE" sz="1800" dirty="0" err="1" smtClean="0"/>
              <a:t>prioritization</a:t>
            </a:r>
            <a:r>
              <a:rPr lang="de-DE" sz="1800" dirty="0" smtClean="0"/>
              <a:t> on </a:t>
            </a:r>
            <a:r>
              <a:rPr lang="de-DE" sz="1800" dirty="0" err="1" smtClean="0"/>
              <a:t>network</a:t>
            </a:r>
            <a:r>
              <a:rPr lang="de-DE" sz="1800" dirty="0" smtClean="0"/>
              <a:t> </a:t>
            </a:r>
            <a:r>
              <a:rPr lang="de-DE" sz="1800" dirty="0" err="1" smtClean="0"/>
              <a:t>should</a:t>
            </a:r>
            <a:r>
              <a:rPr lang="de-DE" sz="1800" dirty="0" smtClean="0"/>
              <a:t> </a:t>
            </a:r>
            <a:r>
              <a:rPr lang="de-DE" sz="1800" dirty="0" err="1" smtClean="0"/>
              <a:t>only</a:t>
            </a:r>
            <a:r>
              <a:rPr lang="de-DE" sz="1800" dirty="0" smtClean="0"/>
              <a:t> </a:t>
            </a:r>
            <a:r>
              <a:rPr lang="de-DE" sz="1800" dirty="0" err="1" smtClean="0"/>
              <a:t>be</a:t>
            </a:r>
            <a:r>
              <a:rPr lang="de-DE" sz="1800" dirty="0" smtClean="0"/>
              <a:t> </a:t>
            </a:r>
            <a:r>
              <a:rPr lang="de-DE" sz="1800" dirty="0" err="1" smtClean="0"/>
              <a:t>available</a:t>
            </a:r>
            <a:r>
              <a:rPr lang="de-DE" sz="1800" dirty="0" smtClean="0"/>
              <a:t> </a:t>
            </a:r>
            <a:r>
              <a:rPr lang="de-DE" sz="1800" dirty="0" err="1" smtClean="0"/>
              <a:t>for</a:t>
            </a:r>
            <a:r>
              <a:rPr lang="de-DE" sz="1800" dirty="0" smtClean="0"/>
              <a:t> </a:t>
            </a:r>
            <a:r>
              <a:rPr lang="de-DE" sz="1800" dirty="0" err="1" smtClean="0"/>
              <a:t>authenticated</a:t>
            </a:r>
            <a:r>
              <a:rPr lang="de-DE" sz="1800" dirty="0" smtClean="0"/>
              <a:t> </a:t>
            </a:r>
            <a:r>
              <a:rPr lang="de-DE" sz="1800" dirty="0" err="1" smtClean="0"/>
              <a:t>and</a:t>
            </a:r>
            <a:r>
              <a:rPr lang="de-DE" sz="1800" dirty="0" smtClean="0"/>
              <a:t> </a:t>
            </a:r>
            <a:r>
              <a:rPr lang="de-DE" sz="1800" dirty="0" err="1" smtClean="0"/>
              <a:t>accountable</a:t>
            </a:r>
            <a:r>
              <a:rPr lang="de-DE" sz="1800" dirty="0" smtClean="0"/>
              <a:t> </a:t>
            </a:r>
            <a:r>
              <a:rPr lang="de-DE" sz="1800" dirty="0" err="1" smtClean="0"/>
              <a:t>users</a:t>
            </a:r>
            <a:endParaRPr lang="de-DE" sz="1800" dirty="0" smtClean="0"/>
          </a:p>
          <a:p>
            <a:r>
              <a:rPr lang="de-DE" sz="1800" dirty="0" err="1" smtClean="0"/>
              <a:t>Negotiation</a:t>
            </a:r>
            <a:r>
              <a:rPr lang="de-DE" sz="1800" dirty="0" smtClean="0"/>
              <a:t> </a:t>
            </a:r>
            <a:r>
              <a:rPr lang="de-DE" sz="1800" dirty="0" err="1" smtClean="0"/>
              <a:t>caching</a:t>
            </a:r>
            <a:r>
              <a:rPr lang="de-DE" sz="1800" dirty="0" smtClean="0"/>
              <a:t> </a:t>
            </a:r>
          </a:p>
          <a:p>
            <a:pPr lvl="1"/>
            <a:r>
              <a:rPr lang="de-DE" sz="1800" dirty="0" err="1" smtClean="0"/>
              <a:t>Only</a:t>
            </a:r>
            <a:r>
              <a:rPr lang="de-DE" sz="1800" dirty="0" smtClean="0"/>
              <a:t> </a:t>
            </a:r>
            <a:r>
              <a:rPr lang="de-DE" sz="1800" dirty="0" err="1" smtClean="0"/>
              <a:t>commence</a:t>
            </a:r>
            <a:r>
              <a:rPr lang="de-DE" sz="1800" dirty="0" smtClean="0"/>
              <a:t> </a:t>
            </a:r>
            <a:r>
              <a:rPr lang="de-DE" sz="1800" dirty="0" err="1" smtClean="0"/>
              <a:t>negotiation</a:t>
            </a:r>
            <a:r>
              <a:rPr lang="de-DE" sz="1800" dirty="0" smtClean="0"/>
              <a:t> </a:t>
            </a:r>
            <a:r>
              <a:rPr lang="de-DE" sz="1800" dirty="0" err="1" smtClean="0"/>
              <a:t>if</a:t>
            </a:r>
            <a:r>
              <a:rPr lang="de-DE" sz="1800" dirty="0" smtClean="0"/>
              <a:t> </a:t>
            </a:r>
            <a:r>
              <a:rPr lang="de-DE" sz="1800" dirty="0" err="1" smtClean="0"/>
              <a:t>necessary</a:t>
            </a:r>
            <a:r>
              <a:rPr lang="de-DE" sz="1800" dirty="0" smtClean="0"/>
              <a:t> - </a:t>
            </a:r>
            <a:r>
              <a:rPr lang="de-DE" sz="1800" dirty="0" err="1" smtClean="0"/>
              <a:t>caching</a:t>
            </a:r>
            <a:endParaRPr lang="de-DE" sz="1800" dirty="0" smtClean="0"/>
          </a:p>
          <a:p>
            <a:pPr lvl="1"/>
            <a:r>
              <a:rPr lang="de-DE" sz="1800" dirty="0" err="1" smtClean="0"/>
              <a:t>Determine</a:t>
            </a:r>
            <a:r>
              <a:rPr lang="de-DE" sz="1800" dirty="0" smtClean="0"/>
              <a:t> a </a:t>
            </a:r>
            <a:r>
              <a:rPr lang="de-DE" sz="1800" dirty="0" err="1" smtClean="0"/>
              <a:t>common</a:t>
            </a:r>
            <a:r>
              <a:rPr lang="de-DE" sz="1800" dirty="0" smtClean="0"/>
              <a:t> </a:t>
            </a:r>
            <a:r>
              <a:rPr lang="de-DE" sz="1800" dirty="0" err="1" smtClean="0"/>
              <a:t>subset</a:t>
            </a:r>
            <a:r>
              <a:rPr lang="de-DE" sz="1800" dirty="0" smtClean="0"/>
              <a:t> </a:t>
            </a:r>
            <a:r>
              <a:rPr lang="de-DE" sz="1800" dirty="0" err="1" smtClean="0"/>
              <a:t>of</a:t>
            </a:r>
            <a:r>
              <a:rPr lang="de-DE" sz="1800" dirty="0" smtClean="0"/>
              <a:t> </a:t>
            </a:r>
            <a:r>
              <a:rPr lang="de-DE" sz="1800" dirty="0" err="1" smtClean="0"/>
              <a:t>services</a:t>
            </a:r>
            <a:r>
              <a:rPr lang="de-DE" sz="1800" dirty="0" smtClean="0"/>
              <a:t> </a:t>
            </a:r>
            <a:r>
              <a:rPr lang="de-DE" sz="1800" dirty="0" err="1" smtClean="0"/>
              <a:t>that</a:t>
            </a:r>
            <a:r>
              <a:rPr lang="de-DE" sz="1800" dirty="0" smtClean="0"/>
              <a:t> </a:t>
            </a:r>
            <a:r>
              <a:rPr lang="de-DE" sz="1800" dirty="0" err="1" smtClean="0"/>
              <a:t>are</a:t>
            </a:r>
            <a:r>
              <a:rPr lang="de-DE" sz="1800" dirty="0" smtClean="0"/>
              <a:t> </a:t>
            </a:r>
            <a:r>
              <a:rPr lang="de-DE" sz="1800" dirty="0" err="1" smtClean="0"/>
              <a:t>independent</a:t>
            </a:r>
            <a:r>
              <a:rPr lang="de-DE" sz="1800" dirty="0"/>
              <a:t> </a:t>
            </a:r>
            <a:r>
              <a:rPr lang="de-DE" sz="1800" dirty="0" err="1" smtClean="0"/>
              <a:t>from</a:t>
            </a:r>
            <a:r>
              <a:rPr lang="de-DE" sz="1800" dirty="0" smtClean="0"/>
              <a:t> </a:t>
            </a:r>
            <a:r>
              <a:rPr lang="de-DE" sz="1800" dirty="0" err="1" smtClean="0"/>
              <a:t>dynamic</a:t>
            </a:r>
            <a:r>
              <a:rPr lang="de-DE" sz="1800" dirty="0" smtClean="0"/>
              <a:t> </a:t>
            </a:r>
            <a:r>
              <a:rPr lang="de-DE" sz="1800" dirty="0" err="1" smtClean="0"/>
              <a:t>constraints</a:t>
            </a:r>
            <a:endParaRPr lang="de-DE" sz="1800" dirty="0" smtClean="0"/>
          </a:p>
          <a:p>
            <a:pPr lvl="1"/>
            <a:endParaRPr lang="de-DE" dirty="0" smtClean="0"/>
          </a:p>
          <a:p>
            <a:endParaRPr lang="de-DE" dirty="0" smtClean="0"/>
          </a:p>
          <a:p>
            <a:endParaRPr lang="en-US" dirty="0"/>
          </a:p>
        </p:txBody>
      </p:sp>
      <p:sp>
        <p:nvSpPr>
          <p:cNvPr id="5" name="Textplatzhalt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9334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Demonstrator in G-Lab DEEP</a:t>
            </a:r>
            <a:br>
              <a:rPr lang="en-US" dirty="0" smtClean="0"/>
            </a:br>
            <a:endParaRPr lang="en-US" dirty="0"/>
          </a:p>
        </p:txBody>
      </p:sp>
      <p:sp>
        <p:nvSpPr>
          <p:cNvPr id="3" name="Inhaltsplatzhalter 2"/>
          <p:cNvSpPr>
            <a:spLocks noGrp="1"/>
          </p:cNvSpPr>
          <p:nvPr>
            <p:ph idx="14"/>
          </p:nvPr>
        </p:nvSpPr>
        <p:spPr/>
        <p:txBody>
          <a:bodyPr/>
          <a:lstStyle/>
          <a:p>
            <a:pPr>
              <a:buFont typeface="+mj-lt"/>
              <a:buAutoNum type="arabicPeriod"/>
            </a:pPr>
            <a:r>
              <a:rPr lang="de-DE" dirty="0" smtClean="0"/>
              <a:t>Normal Call – </a:t>
            </a:r>
            <a:r>
              <a:rPr lang="de-DE" dirty="0" err="1" smtClean="0"/>
              <a:t>no</a:t>
            </a:r>
            <a:r>
              <a:rPr lang="de-DE" dirty="0" smtClean="0"/>
              <a:t> </a:t>
            </a:r>
            <a:r>
              <a:rPr lang="de-DE" dirty="0" err="1" smtClean="0"/>
              <a:t>congestion</a:t>
            </a:r>
            <a:endParaRPr lang="de-DE" dirty="0" smtClean="0"/>
          </a:p>
          <a:p>
            <a:pPr>
              <a:buFont typeface="+mj-lt"/>
              <a:buAutoNum type="arabicPeriod"/>
            </a:pPr>
            <a:r>
              <a:rPr lang="de-DE" dirty="0" smtClean="0"/>
              <a:t>Emergency Call – </a:t>
            </a:r>
            <a:r>
              <a:rPr lang="de-DE" dirty="0" err="1" smtClean="0"/>
              <a:t>no</a:t>
            </a:r>
            <a:r>
              <a:rPr lang="de-DE" dirty="0" smtClean="0"/>
              <a:t> </a:t>
            </a:r>
            <a:r>
              <a:rPr lang="de-DE" dirty="0" err="1" smtClean="0"/>
              <a:t>congestion</a:t>
            </a:r>
            <a:endParaRPr lang="de-DE" dirty="0" smtClean="0"/>
          </a:p>
          <a:p>
            <a:pPr>
              <a:buFont typeface="+mj-lt"/>
              <a:buAutoNum type="arabicPeriod"/>
            </a:pPr>
            <a:r>
              <a:rPr lang="de-DE" dirty="0" err="1" smtClean="0"/>
              <a:t>Congestion</a:t>
            </a:r>
            <a:r>
              <a:rPr lang="de-DE" dirty="0" smtClean="0"/>
              <a:t> – Normal Call</a:t>
            </a:r>
            <a:endParaRPr lang="de-DE" dirty="0"/>
          </a:p>
          <a:p>
            <a:pPr>
              <a:buFont typeface="+mj-lt"/>
              <a:buAutoNum type="arabicPeriod"/>
            </a:pPr>
            <a:r>
              <a:rPr lang="de-DE" dirty="0" err="1" smtClean="0"/>
              <a:t>Congestion</a:t>
            </a:r>
            <a:r>
              <a:rPr lang="de-DE" dirty="0" smtClean="0"/>
              <a:t> – Emergency Call</a:t>
            </a:r>
            <a:endParaRPr lang="en-US" dirty="0" smtClean="0"/>
          </a:p>
        </p:txBody>
      </p:sp>
      <p:sp>
        <p:nvSpPr>
          <p:cNvPr id="4" name="Textplatzhalter 3"/>
          <p:cNvSpPr>
            <a:spLocks noGrp="1"/>
          </p:cNvSpPr>
          <p:nvPr>
            <p:ph type="body" sz="quarter" idx="15"/>
          </p:nvPr>
        </p:nvSpPr>
        <p:spPr/>
        <p:txBody>
          <a:bodyPr/>
          <a:lstStyle/>
          <a:p>
            <a:r>
              <a:rPr lang="de-DE" dirty="0" err="1" smtClean="0"/>
              <a:t>VoIP</a:t>
            </a:r>
            <a:r>
              <a:rPr lang="de-DE" dirty="0" smtClean="0"/>
              <a:t> Scenarios</a:t>
            </a:r>
            <a:endParaRPr lang="en-US" dirty="0"/>
          </a:p>
        </p:txBody>
      </p:sp>
      <p:sp>
        <p:nvSpPr>
          <p:cNvPr id="59" name="Raute 58"/>
          <p:cNvSpPr/>
          <p:nvPr/>
        </p:nvSpPr>
        <p:spPr>
          <a:xfrm>
            <a:off x="3486137" y="3210241"/>
            <a:ext cx="1486471" cy="746632"/>
          </a:xfrm>
          <a:prstGeom prst="diamond">
            <a:avLst/>
          </a:prstGeom>
          <a:solidFill>
            <a:srgbClr val="8C1B20"/>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400"/>
          </a:p>
        </p:txBody>
      </p:sp>
      <p:sp>
        <p:nvSpPr>
          <p:cNvPr id="60" name="Textfeld 59"/>
          <p:cNvSpPr txBox="1"/>
          <p:nvPr/>
        </p:nvSpPr>
        <p:spPr>
          <a:xfrm>
            <a:off x="3665509" y="3329276"/>
            <a:ext cx="1109279" cy="523220"/>
          </a:xfrm>
          <a:prstGeom prst="rect">
            <a:avLst/>
          </a:prstGeom>
          <a:noFill/>
        </p:spPr>
        <p:txBody>
          <a:bodyPr wrap="none" rtlCol="0">
            <a:spAutoFit/>
          </a:bodyPr>
          <a:lstStyle/>
          <a:p>
            <a:pPr algn="ctr"/>
            <a:r>
              <a:rPr lang="en-US" sz="1400" dirty="0" smtClean="0">
                <a:solidFill>
                  <a:schemeClr val="bg1"/>
                </a:solidFill>
                <a:latin typeface="+mn-lt"/>
              </a:rPr>
              <a:t>Cross-Layer</a:t>
            </a:r>
            <a:br>
              <a:rPr lang="en-US" sz="1400" dirty="0" smtClean="0">
                <a:solidFill>
                  <a:schemeClr val="bg1"/>
                </a:solidFill>
                <a:latin typeface="+mn-lt"/>
              </a:rPr>
            </a:br>
            <a:r>
              <a:rPr lang="en-US" sz="1400" dirty="0" smtClean="0">
                <a:solidFill>
                  <a:schemeClr val="bg1"/>
                </a:solidFill>
                <a:latin typeface="+mn-lt"/>
              </a:rPr>
              <a:t>Mediator</a:t>
            </a:r>
            <a:endParaRPr lang="en-US" sz="1400" dirty="0">
              <a:solidFill>
                <a:schemeClr val="bg1"/>
              </a:solidFill>
              <a:latin typeface="+mn-lt"/>
            </a:endParaRPr>
          </a:p>
        </p:txBody>
      </p:sp>
      <p:sp>
        <p:nvSpPr>
          <p:cNvPr id="61" name="Abgerundetes Rechteck 60"/>
          <p:cNvSpPr/>
          <p:nvPr/>
        </p:nvSpPr>
        <p:spPr>
          <a:xfrm>
            <a:off x="3551050" y="2795444"/>
            <a:ext cx="1428760" cy="530940"/>
          </a:xfrm>
          <a:prstGeom prst="roundRect">
            <a:avLst/>
          </a:prstGeom>
          <a:solidFill>
            <a:srgbClr val="E6E7E8"/>
          </a:solidFill>
          <a:ln>
            <a:solidFill>
              <a:srgbClr val="29399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Service Broker</a:t>
            </a:r>
            <a:endParaRPr lang="en-US" sz="1400" b="1" dirty="0"/>
          </a:p>
        </p:txBody>
      </p:sp>
      <p:sp>
        <p:nvSpPr>
          <p:cNvPr id="62" name="Abgerundetes Rechteck 61"/>
          <p:cNvSpPr/>
          <p:nvPr/>
        </p:nvSpPr>
        <p:spPr>
          <a:xfrm>
            <a:off x="3569990" y="3840731"/>
            <a:ext cx="1372128" cy="464572"/>
          </a:xfrm>
          <a:prstGeom prst="roundRect">
            <a:avLst/>
          </a:prstGeom>
          <a:solidFill>
            <a:srgbClr val="E6E7E8"/>
          </a:solidFill>
          <a:ln>
            <a:solidFill>
              <a:srgbClr val="29399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Network Composition</a:t>
            </a:r>
            <a:endParaRPr lang="en-US" sz="1400" b="1" dirty="0"/>
          </a:p>
        </p:txBody>
      </p:sp>
      <p:sp>
        <p:nvSpPr>
          <p:cNvPr id="63" name="Ellipse 62"/>
          <p:cNvSpPr/>
          <p:nvPr/>
        </p:nvSpPr>
        <p:spPr>
          <a:xfrm>
            <a:off x="5194124" y="2866882"/>
            <a:ext cx="1159817" cy="345013"/>
          </a:xfrm>
          <a:prstGeom prst="ellipse">
            <a:avLst/>
          </a:prstGeom>
          <a:solidFill>
            <a:srgbClr val="8C1B20"/>
          </a:solidFill>
        </p:spPr>
        <p:style>
          <a:lnRef idx="1">
            <a:schemeClr val="accent2"/>
          </a:lnRef>
          <a:fillRef idx="2">
            <a:schemeClr val="accent2"/>
          </a:fillRef>
          <a:effectRef idx="1">
            <a:schemeClr val="accent2"/>
          </a:effectRef>
          <a:fontRef idx="minor">
            <a:schemeClr val="dk1"/>
          </a:fontRef>
        </p:style>
        <p:txBody>
          <a:bodyPr lIns="0" tIns="18000" rIns="0" rtlCol="0" anchor="ctr"/>
          <a:lstStyle/>
          <a:p>
            <a:pPr algn="ctr"/>
            <a:r>
              <a:rPr lang="en-US" sz="1000" dirty="0" smtClean="0">
                <a:solidFill>
                  <a:schemeClr val="bg1"/>
                </a:solidFill>
              </a:rPr>
              <a:t>Call Service</a:t>
            </a:r>
          </a:p>
        </p:txBody>
      </p:sp>
      <p:sp>
        <p:nvSpPr>
          <p:cNvPr id="64" name="Ellipse 63"/>
          <p:cNvSpPr/>
          <p:nvPr/>
        </p:nvSpPr>
        <p:spPr>
          <a:xfrm>
            <a:off x="5162549" y="2376477"/>
            <a:ext cx="1256468" cy="343151"/>
          </a:xfrm>
          <a:prstGeom prst="ellipse">
            <a:avLst/>
          </a:prstGeom>
          <a:solidFill>
            <a:srgbClr val="8C1B20"/>
          </a:solidFill>
        </p:spPr>
        <p:style>
          <a:lnRef idx="1">
            <a:schemeClr val="accent2"/>
          </a:lnRef>
          <a:fillRef idx="2">
            <a:schemeClr val="accent2"/>
          </a:fillRef>
          <a:effectRef idx="1">
            <a:schemeClr val="accent2"/>
          </a:effectRef>
          <a:fontRef idx="minor">
            <a:schemeClr val="dk1"/>
          </a:fontRef>
        </p:style>
        <p:txBody>
          <a:bodyPr lIns="0" tIns="18000" rIns="0" rtlCol="0" anchor="ctr"/>
          <a:lstStyle/>
          <a:p>
            <a:pPr algn="ctr"/>
            <a:r>
              <a:rPr lang="en-US" sz="900" dirty="0" smtClean="0">
                <a:solidFill>
                  <a:schemeClr val="bg1"/>
                </a:solidFill>
              </a:rPr>
              <a:t>Authentication</a:t>
            </a:r>
            <a:endParaRPr lang="en-US" sz="900" dirty="0">
              <a:solidFill>
                <a:schemeClr val="bg1"/>
              </a:solidFill>
            </a:endParaRPr>
          </a:p>
        </p:txBody>
      </p:sp>
      <p:sp>
        <p:nvSpPr>
          <p:cNvPr id="66" name="Ellipse 65"/>
          <p:cNvSpPr/>
          <p:nvPr/>
        </p:nvSpPr>
        <p:spPr>
          <a:xfrm>
            <a:off x="5057773" y="4305303"/>
            <a:ext cx="1159817" cy="345013"/>
          </a:xfrm>
          <a:prstGeom prst="ellipse">
            <a:avLst/>
          </a:prstGeom>
          <a:solidFill>
            <a:srgbClr val="293990"/>
          </a:solidFill>
        </p:spPr>
        <p:style>
          <a:lnRef idx="1">
            <a:schemeClr val="accent2"/>
          </a:lnRef>
          <a:fillRef idx="2">
            <a:schemeClr val="accent2"/>
          </a:fillRef>
          <a:effectRef idx="1">
            <a:schemeClr val="accent2"/>
          </a:effectRef>
          <a:fontRef idx="minor">
            <a:schemeClr val="dk1"/>
          </a:fontRef>
        </p:style>
        <p:txBody>
          <a:bodyPr lIns="0" tIns="18000" rIns="0" rtlCol="0" anchor="ctr"/>
          <a:lstStyle/>
          <a:p>
            <a:pPr algn="ctr"/>
            <a:r>
              <a:rPr lang="de-DE" sz="1000" dirty="0" smtClean="0">
                <a:solidFill>
                  <a:schemeClr val="bg1"/>
                </a:solidFill>
              </a:rPr>
              <a:t>Basic Network Transport</a:t>
            </a:r>
            <a:endParaRPr lang="en-US" sz="1000" dirty="0" smtClean="0">
              <a:solidFill>
                <a:schemeClr val="bg1"/>
              </a:solidFill>
            </a:endParaRPr>
          </a:p>
        </p:txBody>
      </p:sp>
      <p:sp>
        <p:nvSpPr>
          <p:cNvPr id="67" name="Ellipse 66"/>
          <p:cNvSpPr/>
          <p:nvPr/>
        </p:nvSpPr>
        <p:spPr>
          <a:xfrm>
            <a:off x="6343657" y="3876675"/>
            <a:ext cx="1159817" cy="345013"/>
          </a:xfrm>
          <a:prstGeom prst="ellipse">
            <a:avLst/>
          </a:prstGeom>
          <a:solidFill>
            <a:srgbClr val="293990"/>
          </a:solidFill>
        </p:spPr>
        <p:style>
          <a:lnRef idx="1">
            <a:schemeClr val="accent2"/>
          </a:lnRef>
          <a:fillRef idx="2">
            <a:schemeClr val="accent2"/>
          </a:fillRef>
          <a:effectRef idx="1">
            <a:schemeClr val="accent2"/>
          </a:effectRef>
          <a:fontRef idx="minor">
            <a:schemeClr val="dk1"/>
          </a:fontRef>
        </p:style>
        <p:txBody>
          <a:bodyPr lIns="0" tIns="18000" rIns="0" rtlCol="0" anchor="ctr"/>
          <a:lstStyle/>
          <a:p>
            <a:pPr algn="ctr"/>
            <a:r>
              <a:rPr lang="en-US" sz="1000" dirty="0" smtClean="0">
                <a:solidFill>
                  <a:schemeClr val="bg1"/>
                </a:solidFill>
              </a:rPr>
              <a:t>Loss-Detection</a:t>
            </a:r>
          </a:p>
        </p:txBody>
      </p:sp>
      <p:sp>
        <p:nvSpPr>
          <p:cNvPr id="68" name="Ellipse 67"/>
          <p:cNvSpPr/>
          <p:nvPr/>
        </p:nvSpPr>
        <p:spPr>
          <a:xfrm>
            <a:off x="6343657" y="4305303"/>
            <a:ext cx="1159817" cy="345013"/>
          </a:xfrm>
          <a:prstGeom prst="ellipse">
            <a:avLst/>
          </a:prstGeom>
          <a:solidFill>
            <a:srgbClr val="293990"/>
          </a:solidFill>
        </p:spPr>
        <p:style>
          <a:lnRef idx="1">
            <a:schemeClr val="accent2"/>
          </a:lnRef>
          <a:fillRef idx="2">
            <a:schemeClr val="accent2"/>
          </a:fillRef>
          <a:effectRef idx="1">
            <a:schemeClr val="accent2"/>
          </a:effectRef>
          <a:fontRef idx="minor">
            <a:schemeClr val="dk1"/>
          </a:fontRef>
        </p:style>
        <p:txBody>
          <a:bodyPr lIns="0" tIns="18000" rIns="0" rtlCol="0" anchor="ctr"/>
          <a:lstStyle/>
          <a:p>
            <a:pPr algn="ctr"/>
            <a:r>
              <a:rPr lang="en-US" sz="1000" dirty="0" smtClean="0">
                <a:solidFill>
                  <a:schemeClr val="bg1"/>
                </a:solidFill>
              </a:rPr>
              <a:t>FEC</a:t>
            </a:r>
          </a:p>
        </p:txBody>
      </p:sp>
      <p:sp>
        <p:nvSpPr>
          <p:cNvPr id="69" name="Abgerundetes Rechteck 68"/>
          <p:cNvSpPr/>
          <p:nvPr/>
        </p:nvSpPr>
        <p:spPr>
          <a:xfrm>
            <a:off x="7629541" y="3318540"/>
            <a:ext cx="1214445" cy="558135"/>
          </a:xfrm>
          <a:prstGeom prst="roundRect">
            <a:avLst/>
          </a:prstGeom>
          <a:solidFill>
            <a:srgbClr val="E6E7E8"/>
          </a:solidFill>
          <a:ln>
            <a:solidFill>
              <a:srgbClr val="29399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200" b="1" dirty="0" smtClean="0"/>
              <a:t>Cross-Layer </a:t>
            </a:r>
            <a:r>
              <a:rPr lang="de-DE" sz="1200" b="1" dirty="0" err="1" smtClean="0"/>
              <a:t>Monitoring</a:t>
            </a:r>
            <a:endParaRPr lang="de-DE" sz="1200" b="1" dirty="0" smtClean="0"/>
          </a:p>
        </p:txBody>
      </p:sp>
      <p:cxnSp>
        <p:nvCxnSpPr>
          <p:cNvPr id="70" name="Gerade Verbindung mit Pfeil 69"/>
          <p:cNvCxnSpPr>
            <a:stCxn id="69" idx="1"/>
          </p:cNvCxnSpPr>
          <p:nvPr/>
        </p:nvCxnSpPr>
        <p:spPr bwMode="auto">
          <a:xfrm rot="10800000">
            <a:off x="5272087" y="3590924"/>
            <a:ext cx="2357454" cy="66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1" name="Ellipse 70"/>
          <p:cNvSpPr/>
          <p:nvPr/>
        </p:nvSpPr>
        <p:spPr>
          <a:xfrm>
            <a:off x="5057771" y="3876674"/>
            <a:ext cx="1159817" cy="345013"/>
          </a:xfrm>
          <a:prstGeom prst="ellipse">
            <a:avLst/>
          </a:prstGeom>
          <a:solidFill>
            <a:srgbClr val="293990"/>
          </a:solidFill>
        </p:spPr>
        <p:style>
          <a:lnRef idx="1">
            <a:schemeClr val="accent2"/>
          </a:lnRef>
          <a:fillRef idx="2">
            <a:schemeClr val="accent2"/>
          </a:fillRef>
          <a:effectRef idx="1">
            <a:schemeClr val="accent2"/>
          </a:effectRef>
          <a:fontRef idx="minor">
            <a:schemeClr val="dk1"/>
          </a:fontRef>
        </p:style>
        <p:txBody>
          <a:bodyPr lIns="0" tIns="18000" rIns="0" rtlCol="0" anchor="ctr"/>
          <a:lstStyle/>
          <a:p>
            <a:pPr algn="ctr"/>
            <a:r>
              <a:rPr lang="en-US" sz="1000" dirty="0" smtClean="0">
                <a:solidFill>
                  <a:schemeClr val="bg1"/>
                </a:solidFill>
              </a:rPr>
              <a:t>Prioritization</a:t>
            </a:r>
          </a:p>
        </p:txBody>
      </p:sp>
      <p:sp>
        <p:nvSpPr>
          <p:cNvPr id="72" name="Textfeld 71"/>
          <p:cNvSpPr txBox="1"/>
          <p:nvPr/>
        </p:nvSpPr>
        <p:spPr>
          <a:xfrm>
            <a:off x="5986467" y="3305171"/>
            <a:ext cx="1571636" cy="461665"/>
          </a:xfrm>
          <a:prstGeom prst="rect">
            <a:avLst/>
          </a:prstGeom>
          <a:noFill/>
        </p:spPr>
        <p:txBody>
          <a:bodyPr wrap="square" rtlCol="0" anchor="ctr">
            <a:spAutoFit/>
          </a:bodyPr>
          <a:lstStyle/>
          <a:p>
            <a:pPr algn="ctr"/>
            <a:r>
              <a:rPr lang="en-US" dirty="0" smtClean="0"/>
              <a:t>Congestion</a:t>
            </a:r>
            <a:endParaRPr lang="en-US" dirty="0"/>
          </a:p>
        </p:txBody>
      </p:sp>
      <p:sp>
        <p:nvSpPr>
          <p:cNvPr id="75" name="Ellipse 74"/>
          <p:cNvSpPr/>
          <p:nvPr/>
        </p:nvSpPr>
        <p:spPr>
          <a:xfrm>
            <a:off x="6415095" y="2876543"/>
            <a:ext cx="1256468" cy="343151"/>
          </a:xfrm>
          <a:prstGeom prst="ellipse">
            <a:avLst/>
          </a:prstGeom>
          <a:solidFill>
            <a:srgbClr val="8C1B20"/>
          </a:solidFill>
        </p:spPr>
        <p:style>
          <a:lnRef idx="1">
            <a:schemeClr val="accent2"/>
          </a:lnRef>
          <a:fillRef idx="2">
            <a:schemeClr val="accent2"/>
          </a:fillRef>
          <a:effectRef idx="1">
            <a:schemeClr val="accent2"/>
          </a:effectRef>
          <a:fontRef idx="minor">
            <a:schemeClr val="dk1"/>
          </a:fontRef>
        </p:style>
        <p:txBody>
          <a:bodyPr lIns="0" tIns="18000" rIns="0" rtlCol="0" anchor="ctr"/>
          <a:lstStyle/>
          <a:p>
            <a:pPr algn="ctr"/>
            <a:r>
              <a:rPr lang="en-US" sz="900" dirty="0" smtClean="0">
                <a:solidFill>
                  <a:schemeClr val="bg1"/>
                </a:solidFill>
              </a:rPr>
              <a:t>Location</a:t>
            </a:r>
            <a:endParaRPr lang="en-US" sz="9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75"/>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2" nodeType="after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6" grpId="0" animBg="1"/>
      <p:bldP spid="67" grpId="0" animBg="1"/>
      <p:bldP spid="68" grpId="0" animBg="1"/>
      <p:bldP spid="71" grpId="0" animBg="1"/>
      <p:bldP spid="72" grpId="0"/>
      <p:bldP spid="75" grpId="0" animBg="1"/>
      <p:bldP spid="75" grpId="1" animBg="1"/>
      <p:bldP spid="7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4"/>
          </p:nvPr>
        </p:nvSpPr>
        <p:spPr/>
        <p:txBody>
          <a:bodyPr/>
          <a:lstStyle/>
          <a:p>
            <a:r>
              <a:rPr lang="de-DE" sz="2400" dirty="0" err="1" smtClean="0"/>
              <a:t>Functional</a:t>
            </a:r>
            <a:r>
              <a:rPr lang="de-DE" sz="2400" dirty="0" smtClean="0"/>
              <a:t> </a:t>
            </a:r>
            <a:r>
              <a:rPr lang="de-DE" sz="2400" dirty="0" err="1" smtClean="0"/>
              <a:t>Composition</a:t>
            </a:r>
            <a:r>
              <a:rPr lang="de-DE" sz="2400" dirty="0" smtClean="0"/>
              <a:t> – </a:t>
            </a:r>
            <a:r>
              <a:rPr lang="de-DE" sz="2400" dirty="0" err="1" smtClean="0"/>
              <a:t>Approaches</a:t>
            </a:r>
            <a:r>
              <a:rPr lang="de-DE" sz="2400" dirty="0" smtClean="0"/>
              <a:t> </a:t>
            </a:r>
            <a:r>
              <a:rPr lang="de-DE" sz="2400" dirty="0" err="1" smtClean="0"/>
              <a:t>and</a:t>
            </a:r>
            <a:r>
              <a:rPr lang="de-DE" sz="2400" dirty="0" smtClean="0"/>
              <a:t> </a:t>
            </a:r>
            <a:r>
              <a:rPr lang="de-DE" sz="2400" dirty="0" err="1" smtClean="0"/>
              <a:t>Benefits</a:t>
            </a:r>
            <a:endParaRPr lang="de-DE" sz="2400" dirty="0" smtClean="0"/>
          </a:p>
          <a:p>
            <a:r>
              <a:rPr lang="de-DE" sz="2400" dirty="0" smtClean="0"/>
              <a:t>Cross-Layer </a:t>
            </a:r>
            <a:r>
              <a:rPr lang="de-DE" sz="2400" dirty="0" err="1" smtClean="0"/>
              <a:t>Composition</a:t>
            </a:r>
            <a:endParaRPr lang="de-DE" sz="2400" dirty="0" smtClean="0"/>
          </a:p>
          <a:p>
            <a:r>
              <a:rPr lang="de-DE" sz="2400" dirty="0" smtClean="0"/>
              <a:t>Cross-Layer </a:t>
            </a:r>
            <a:r>
              <a:rPr lang="de-DE" sz="2400" dirty="0" err="1" smtClean="0"/>
              <a:t>Architecture</a:t>
            </a:r>
            <a:endParaRPr lang="de-DE" sz="2400" dirty="0" smtClean="0"/>
          </a:p>
          <a:p>
            <a:r>
              <a:rPr lang="de-DE" sz="2400" dirty="0" smtClean="0"/>
              <a:t>Mediation </a:t>
            </a:r>
            <a:r>
              <a:rPr lang="de-DE" sz="2400" dirty="0" err="1" smtClean="0"/>
              <a:t>between</a:t>
            </a:r>
            <a:r>
              <a:rPr lang="de-DE" sz="2400" dirty="0" smtClean="0"/>
              <a:t> Network </a:t>
            </a:r>
            <a:r>
              <a:rPr lang="de-DE" sz="2400" dirty="0" err="1" smtClean="0"/>
              <a:t>and</a:t>
            </a:r>
            <a:r>
              <a:rPr lang="de-DE" sz="2400" dirty="0" smtClean="0"/>
              <a:t> Service Level </a:t>
            </a:r>
          </a:p>
          <a:p>
            <a:r>
              <a:rPr lang="de-DE" sz="2400" dirty="0" smtClean="0"/>
              <a:t>Demonstrator Scenario</a:t>
            </a:r>
          </a:p>
          <a:p>
            <a:r>
              <a:rPr lang="de-DE" sz="2400" dirty="0" smtClean="0"/>
              <a:t>Further Cross-Layer </a:t>
            </a:r>
            <a:r>
              <a:rPr lang="de-DE" sz="2400" dirty="0" err="1" smtClean="0"/>
              <a:t>Composition</a:t>
            </a:r>
            <a:r>
              <a:rPr lang="de-DE" sz="2400" dirty="0" smtClean="0"/>
              <a:t> </a:t>
            </a:r>
            <a:r>
              <a:rPr lang="de-DE" sz="2400" dirty="0" err="1" smtClean="0"/>
              <a:t>Examples</a:t>
            </a:r>
            <a:endParaRPr lang="de-DE" sz="2400" dirty="0" smtClean="0"/>
          </a:p>
          <a:p>
            <a:endParaRPr lang="de-DE" sz="2400" dirty="0" smtClean="0"/>
          </a:p>
          <a:p>
            <a:endParaRPr lang="de-DE" sz="2400" dirty="0" smtClean="0"/>
          </a:p>
          <a:p>
            <a:endParaRPr lang="de-DE" dirty="0" smtClean="0"/>
          </a:p>
          <a:p>
            <a:endParaRPr lang="de-DE" dirty="0" smtClean="0"/>
          </a:p>
          <a:p>
            <a:endParaRPr lang="en-US" dirty="0"/>
          </a:p>
        </p:txBody>
      </p:sp>
    </p:spTree>
    <p:extLst>
      <p:ext uri="{BB962C8B-B14F-4D97-AF65-F5344CB8AC3E}">
        <p14:creationId xmlns:p14="http://schemas.microsoft.com/office/powerpoint/2010/main" val="170358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Further </a:t>
            </a:r>
            <a:r>
              <a:rPr lang="de-DE" dirty="0" err="1" smtClean="0"/>
              <a:t>Examples</a:t>
            </a:r>
            <a:r>
              <a:rPr lang="de-DE" dirty="0" smtClean="0"/>
              <a:t> </a:t>
            </a:r>
            <a:r>
              <a:rPr lang="de-DE" dirty="0" err="1" smtClean="0"/>
              <a:t>for</a:t>
            </a:r>
            <a:r>
              <a:rPr lang="de-DE" dirty="0" smtClean="0"/>
              <a:t> Cross-Layer Service </a:t>
            </a:r>
            <a:r>
              <a:rPr lang="de-DE" dirty="0" err="1" smtClean="0"/>
              <a:t>Composition</a:t>
            </a:r>
            <a:endParaRPr lang="en-US" dirty="0"/>
          </a:p>
        </p:txBody>
      </p:sp>
      <p:sp>
        <p:nvSpPr>
          <p:cNvPr id="4" name="Textplatzhalter 3"/>
          <p:cNvSpPr>
            <a:spLocks noGrp="1"/>
          </p:cNvSpPr>
          <p:nvPr>
            <p:ph type="body" sz="quarter" idx="15"/>
          </p:nvPr>
        </p:nvSpPr>
        <p:spPr/>
        <p:txBody>
          <a:bodyPr/>
          <a:lstStyle/>
          <a:p>
            <a:r>
              <a:rPr lang="de-DE" dirty="0" smtClean="0"/>
              <a:t>Simple </a:t>
            </a:r>
            <a:r>
              <a:rPr lang="de-DE" smtClean="0"/>
              <a:t>Service Broker </a:t>
            </a:r>
            <a:r>
              <a:rPr lang="de-DE" dirty="0" smtClean="0"/>
              <a:t>– Router </a:t>
            </a:r>
            <a:r>
              <a:rPr lang="de-DE" dirty="0" err="1" smtClean="0"/>
              <a:t>Composition</a:t>
            </a:r>
            <a:endParaRPr lang="en-US"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640" y="1849699"/>
            <a:ext cx="12382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4826901"/>
            <a:ext cx="12382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Gerade Verbindung mit Pfeil 12"/>
          <p:cNvCxnSpPr>
            <a:stCxn id="11" idx="2"/>
          </p:cNvCxnSpPr>
          <p:nvPr/>
        </p:nvCxnSpPr>
        <p:spPr>
          <a:xfrm>
            <a:off x="4619765" y="3011749"/>
            <a:ext cx="0" cy="7959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Gerade Verbindung mit Pfeil 13"/>
          <p:cNvCxnSpPr>
            <a:stCxn id="12" idx="0"/>
          </p:cNvCxnSpPr>
          <p:nvPr/>
        </p:nvCxnSpPr>
        <p:spPr>
          <a:xfrm flipV="1">
            <a:off x="4572000" y="3960125"/>
            <a:ext cx="0" cy="866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Gerade Verbindung mit Pfeil 14"/>
          <p:cNvCxnSpPr/>
          <p:nvPr/>
        </p:nvCxnSpPr>
        <p:spPr>
          <a:xfrm>
            <a:off x="4715301" y="4014717"/>
            <a:ext cx="0" cy="866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Gerade Verbindung mit Pfeil 15"/>
          <p:cNvCxnSpPr/>
          <p:nvPr/>
        </p:nvCxnSpPr>
        <p:spPr>
          <a:xfrm flipV="1">
            <a:off x="4715301" y="3011749"/>
            <a:ext cx="0" cy="7959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hteck 16"/>
          <p:cNvSpPr/>
          <p:nvPr/>
        </p:nvSpPr>
        <p:spPr>
          <a:xfrm>
            <a:off x="3589359" y="3807725"/>
            <a:ext cx="2060812" cy="152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8" name="Textfeld 17"/>
          <p:cNvSpPr txBox="1"/>
          <p:nvPr/>
        </p:nvSpPr>
        <p:spPr>
          <a:xfrm>
            <a:off x="5650171" y="1849699"/>
            <a:ext cx="2729554" cy="646331"/>
          </a:xfrm>
          <a:prstGeom prst="rect">
            <a:avLst/>
          </a:prstGeom>
          <a:noFill/>
        </p:spPr>
        <p:txBody>
          <a:bodyPr wrap="square" rtlCol="0">
            <a:spAutoFit/>
          </a:bodyPr>
          <a:lstStyle/>
          <a:p>
            <a:r>
              <a:rPr lang="de-DE" sz="1800" dirty="0" smtClean="0"/>
              <a:t>Service Broker OSGI SCXML Engine</a:t>
            </a:r>
            <a:endParaRPr lang="en-US" sz="1800" dirty="0"/>
          </a:p>
        </p:txBody>
      </p:sp>
      <p:sp>
        <p:nvSpPr>
          <p:cNvPr id="19" name="Textfeld 18"/>
          <p:cNvSpPr txBox="1"/>
          <p:nvPr/>
        </p:nvSpPr>
        <p:spPr>
          <a:xfrm>
            <a:off x="5595322" y="4863722"/>
            <a:ext cx="3116877" cy="1200329"/>
          </a:xfrm>
          <a:prstGeom prst="rect">
            <a:avLst/>
          </a:prstGeom>
          <a:noFill/>
        </p:spPr>
        <p:txBody>
          <a:bodyPr wrap="square" rtlCol="0">
            <a:spAutoFit/>
          </a:bodyPr>
          <a:lstStyle/>
          <a:p>
            <a:r>
              <a:rPr lang="de-DE" sz="1800" dirty="0" smtClean="0"/>
              <a:t>Cisco AXP Router</a:t>
            </a:r>
          </a:p>
          <a:p>
            <a:r>
              <a:rPr lang="de-DE" sz="1800" dirty="0" smtClean="0"/>
              <a:t>OSGI </a:t>
            </a:r>
            <a:r>
              <a:rPr lang="de-DE" sz="1800" dirty="0" err="1" smtClean="0"/>
              <a:t>and</a:t>
            </a:r>
            <a:r>
              <a:rPr lang="de-DE" sz="1800" dirty="0" smtClean="0"/>
              <a:t> SCXML </a:t>
            </a:r>
            <a:r>
              <a:rPr lang="de-DE" sz="1800" dirty="0" err="1" smtClean="0"/>
              <a:t>engine</a:t>
            </a:r>
            <a:endParaRPr lang="de-DE" sz="1800" dirty="0" smtClean="0"/>
          </a:p>
          <a:p>
            <a:r>
              <a:rPr lang="de-DE" sz="1800" dirty="0" smtClean="0"/>
              <a:t>Monitoring Information </a:t>
            </a:r>
            <a:r>
              <a:rPr lang="de-DE" sz="1800" dirty="0" err="1" smtClean="0"/>
              <a:t>as</a:t>
            </a:r>
            <a:r>
              <a:rPr lang="de-DE" sz="1800" dirty="0" smtClean="0"/>
              <a:t> Service</a:t>
            </a:r>
            <a:endParaRPr lang="en-US" sz="1800" dirty="0"/>
          </a:p>
        </p:txBody>
      </p:sp>
      <p:sp>
        <p:nvSpPr>
          <p:cNvPr id="20" name="Textfeld 19"/>
          <p:cNvSpPr txBox="1"/>
          <p:nvPr/>
        </p:nvSpPr>
        <p:spPr>
          <a:xfrm>
            <a:off x="6045958" y="3562065"/>
            <a:ext cx="2961564" cy="646331"/>
          </a:xfrm>
          <a:prstGeom prst="rect">
            <a:avLst/>
          </a:prstGeom>
          <a:noFill/>
        </p:spPr>
        <p:txBody>
          <a:bodyPr wrap="square" rtlCol="0">
            <a:spAutoFit/>
          </a:bodyPr>
          <a:lstStyle/>
          <a:p>
            <a:pPr marL="342900" indent="-342900">
              <a:buFontTx/>
              <a:buChar char="-"/>
            </a:pPr>
            <a:r>
              <a:rPr lang="de-DE" sz="1800" dirty="0" smtClean="0"/>
              <a:t>Lightweight </a:t>
            </a:r>
            <a:r>
              <a:rPr lang="de-DE" sz="1800" dirty="0" err="1" smtClean="0"/>
              <a:t>events</a:t>
            </a:r>
            <a:endParaRPr lang="de-DE" sz="1800" dirty="0" smtClean="0"/>
          </a:p>
          <a:p>
            <a:pPr marL="342900" indent="-342900">
              <a:buFontTx/>
              <a:buChar char="-"/>
            </a:pPr>
            <a:r>
              <a:rPr lang="de-DE" sz="1800" dirty="0" err="1" smtClean="0"/>
              <a:t>Publish</a:t>
            </a:r>
            <a:r>
              <a:rPr lang="de-DE" sz="1800" dirty="0" smtClean="0"/>
              <a:t> </a:t>
            </a:r>
            <a:r>
              <a:rPr lang="de-DE" sz="1800" dirty="0" err="1" smtClean="0"/>
              <a:t>subscribe</a:t>
            </a:r>
            <a:r>
              <a:rPr lang="de-DE" sz="1800" dirty="0" smtClean="0"/>
              <a:t> </a:t>
            </a:r>
            <a:r>
              <a:rPr lang="de-DE" sz="1800" dirty="0" err="1" smtClean="0"/>
              <a:t>model</a:t>
            </a:r>
            <a:r>
              <a:rPr lang="de-DE" sz="1800" dirty="0" smtClean="0"/>
              <a:t> </a:t>
            </a:r>
            <a:endParaRPr lang="en-US" sz="1800" dirty="0"/>
          </a:p>
        </p:txBody>
      </p:sp>
      <p:sp>
        <p:nvSpPr>
          <p:cNvPr id="3" name="Textfeld 2"/>
          <p:cNvSpPr txBox="1"/>
          <p:nvPr/>
        </p:nvSpPr>
        <p:spPr>
          <a:xfrm>
            <a:off x="668740" y="3011749"/>
            <a:ext cx="2524836" cy="1200329"/>
          </a:xfrm>
          <a:prstGeom prst="rect">
            <a:avLst/>
          </a:prstGeom>
          <a:noFill/>
        </p:spPr>
        <p:txBody>
          <a:bodyPr wrap="square" rtlCol="0">
            <a:spAutoFit/>
          </a:bodyPr>
          <a:lstStyle/>
          <a:p>
            <a:r>
              <a:rPr lang="de-DE" sz="1800" dirty="0" smtClean="0"/>
              <a:t>Simple </a:t>
            </a:r>
            <a:r>
              <a:rPr lang="de-DE" sz="1800" dirty="0" err="1" smtClean="0"/>
              <a:t>Example</a:t>
            </a:r>
            <a:r>
              <a:rPr lang="de-DE" sz="1800" dirty="0" smtClean="0"/>
              <a:t> </a:t>
            </a:r>
            <a:r>
              <a:rPr lang="de-DE" sz="1800" dirty="0" err="1" smtClean="0"/>
              <a:t>showing</a:t>
            </a:r>
            <a:r>
              <a:rPr lang="de-DE" sz="1800" dirty="0" smtClean="0"/>
              <a:t> </a:t>
            </a:r>
            <a:r>
              <a:rPr lang="de-DE" sz="1800" dirty="0" err="1" smtClean="0"/>
              <a:t>recomposition</a:t>
            </a:r>
            <a:r>
              <a:rPr lang="de-DE" sz="1800" dirty="0" smtClean="0"/>
              <a:t> </a:t>
            </a:r>
            <a:r>
              <a:rPr lang="de-DE" sz="1800" dirty="0" err="1" smtClean="0"/>
              <a:t>based</a:t>
            </a:r>
            <a:r>
              <a:rPr lang="de-DE" sz="1800" dirty="0" smtClean="0"/>
              <a:t> on </a:t>
            </a:r>
            <a:r>
              <a:rPr lang="de-DE" sz="1800" dirty="0" err="1" smtClean="0"/>
              <a:t>network</a:t>
            </a:r>
            <a:r>
              <a:rPr lang="de-DE" sz="1800" dirty="0" smtClean="0"/>
              <a:t> </a:t>
            </a:r>
            <a:r>
              <a:rPr lang="de-DE" sz="1800" dirty="0" err="1" smtClean="0"/>
              <a:t>monitoring</a:t>
            </a:r>
            <a:r>
              <a:rPr lang="de-DE" sz="1800" dirty="0" smtClean="0"/>
              <a:t> </a:t>
            </a:r>
            <a:r>
              <a:rPr lang="de-DE" sz="1800" dirty="0" err="1" smtClean="0"/>
              <a:t>services</a:t>
            </a:r>
            <a:r>
              <a:rPr lang="de-DE" sz="1800" dirty="0" smtClean="0"/>
              <a:t> </a:t>
            </a:r>
            <a:endParaRPr lang="en-US" sz="1800" dirty="0"/>
          </a:p>
        </p:txBody>
      </p:sp>
    </p:spTree>
    <p:extLst>
      <p:ext uri="{BB962C8B-B14F-4D97-AF65-F5344CB8AC3E}">
        <p14:creationId xmlns:p14="http://schemas.microsoft.com/office/powerpoint/2010/main" val="289709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bwMode="auto">
          <a:xfrm>
            <a:off x="285750" y="785813"/>
            <a:ext cx="8364538" cy="490537"/>
          </a:xfr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ea typeface="ＭＳ Ｐゴシック"/>
                <a:cs typeface="ＭＳ Ｐゴシック"/>
              </a:rPr>
              <a:t>Evolved Packet Core (EPC)</a:t>
            </a:r>
            <a:endParaRPr lang="de-DE" sz="2000" dirty="0" smtClean="0">
              <a:ea typeface="ＭＳ Ｐゴシック"/>
              <a:cs typeface="ＭＳ Ｐゴシック"/>
            </a:endParaRPr>
          </a:p>
        </p:txBody>
      </p:sp>
      <p:sp>
        <p:nvSpPr>
          <p:cNvPr id="24579" name="Inhaltsplatzhalter 2"/>
          <p:cNvSpPr>
            <a:spLocks noGrp="1"/>
          </p:cNvSpPr>
          <p:nvPr>
            <p:ph idx="1"/>
          </p:nvPr>
        </p:nvSpPr>
        <p:spPr>
          <a:xfrm>
            <a:off x="357158" y="1357298"/>
            <a:ext cx="8099425" cy="4500594"/>
          </a:xfrm>
        </p:spPr>
        <p:txBody>
          <a:bodyPr/>
          <a:lstStyle/>
          <a:p>
            <a:r>
              <a:rPr lang="en-US" dirty="0" smtClean="0">
                <a:ea typeface="ＭＳ Ｐゴシック"/>
              </a:rPr>
              <a:t>EPC is part of the 3GPP Evolved Packet System (EPS)</a:t>
            </a:r>
          </a:p>
          <a:p>
            <a:r>
              <a:rPr lang="en-US" dirty="0" smtClean="0">
                <a:ea typeface="ＭＳ Ｐゴシック"/>
              </a:rPr>
              <a:t>The EPC is a multi-access core network based on the Internet Protocol (IP) one common packet core network for both</a:t>
            </a:r>
          </a:p>
          <a:p>
            <a:pPr lvl="1"/>
            <a:r>
              <a:rPr lang="de-DE" dirty="0" err="1" smtClean="0">
                <a:ea typeface="ＭＳ Ｐゴシック"/>
              </a:rPr>
              <a:t>trusted</a:t>
            </a:r>
            <a:r>
              <a:rPr lang="de-DE" dirty="0" smtClean="0">
                <a:ea typeface="ＭＳ Ｐゴシック"/>
              </a:rPr>
              <a:t> </a:t>
            </a:r>
            <a:r>
              <a:rPr lang="de-DE" dirty="0" err="1" smtClean="0">
                <a:ea typeface="ＭＳ Ｐゴシック"/>
              </a:rPr>
              <a:t>networks</a:t>
            </a:r>
            <a:r>
              <a:rPr lang="de-DE" dirty="0" smtClean="0">
                <a:ea typeface="ＭＳ Ｐゴシック"/>
              </a:rPr>
              <a:t> </a:t>
            </a:r>
            <a:r>
              <a:rPr lang="de-DE" dirty="0" err="1" smtClean="0">
                <a:ea typeface="ＭＳ Ｐゴシック"/>
              </a:rPr>
              <a:t>including</a:t>
            </a:r>
            <a:endParaRPr lang="de-DE" dirty="0" smtClean="0">
              <a:ea typeface="ＭＳ Ｐゴシック"/>
            </a:endParaRPr>
          </a:p>
          <a:p>
            <a:pPr lvl="2"/>
            <a:r>
              <a:rPr lang="de-DE" dirty="0" smtClean="0">
                <a:ea typeface="ＭＳ Ｐゴシック"/>
              </a:rPr>
              <a:t>3GPP Access (LTE-E-UTRAN, UMTS-UTRAN, GPRS-GERAN)</a:t>
            </a:r>
          </a:p>
          <a:p>
            <a:pPr lvl="2"/>
            <a:r>
              <a:rPr lang="de-DE" dirty="0" smtClean="0">
                <a:ea typeface="ＭＳ Ｐゴシック"/>
              </a:rPr>
              <a:t>Non 3GPP Access (WIMAX, CDMA2000/HRPD)</a:t>
            </a:r>
          </a:p>
          <a:p>
            <a:pPr lvl="1"/>
            <a:r>
              <a:rPr lang="de-DE" dirty="0" smtClean="0">
                <a:ea typeface="ＭＳ Ｐゴシック"/>
              </a:rPr>
              <a:t>and </a:t>
            </a:r>
            <a:r>
              <a:rPr lang="de-DE" dirty="0" err="1" smtClean="0">
                <a:ea typeface="ＭＳ Ｐゴシック"/>
              </a:rPr>
              <a:t>untrusted</a:t>
            </a:r>
            <a:r>
              <a:rPr lang="de-DE" dirty="0" smtClean="0">
                <a:ea typeface="ＭＳ Ｐゴシック"/>
              </a:rPr>
              <a:t> </a:t>
            </a:r>
            <a:r>
              <a:rPr lang="de-DE" dirty="0" err="1" smtClean="0">
                <a:ea typeface="ＭＳ Ｐゴシック"/>
              </a:rPr>
              <a:t>networks</a:t>
            </a:r>
            <a:r>
              <a:rPr lang="de-DE" dirty="0" smtClean="0">
                <a:ea typeface="ＭＳ Ｐゴシック"/>
              </a:rPr>
              <a:t> </a:t>
            </a:r>
            <a:r>
              <a:rPr lang="de-DE" dirty="0" err="1" smtClean="0">
                <a:ea typeface="ＭＳ Ｐゴシック"/>
              </a:rPr>
              <a:t>including</a:t>
            </a:r>
            <a:endParaRPr lang="de-DE" dirty="0" smtClean="0">
              <a:ea typeface="ＭＳ Ｐゴシック"/>
            </a:endParaRPr>
          </a:p>
          <a:p>
            <a:pPr lvl="2"/>
            <a:r>
              <a:rPr lang="de-DE" dirty="0" smtClean="0">
                <a:ea typeface="ＭＳ Ｐゴシック"/>
              </a:rPr>
              <a:t>Non-3GPP Access (WLAN)</a:t>
            </a:r>
          </a:p>
          <a:p>
            <a:pPr>
              <a:lnSpc>
                <a:spcPct val="150000"/>
              </a:lnSpc>
            </a:pPr>
            <a:r>
              <a:rPr lang="en-US" dirty="0" smtClean="0">
                <a:ea typeface="ＭＳ Ｐゴシック"/>
              </a:rPr>
              <a:t>EPC provides connection to IP service domains</a:t>
            </a:r>
          </a:p>
          <a:p>
            <a:pPr lvl="1"/>
            <a:r>
              <a:rPr lang="en-US" dirty="0" smtClean="0">
                <a:ea typeface="ＭＳ Ｐゴシック"/>
              </a:rPr>
              <a:t>IMS</a:t>
            </a:r>
          </a:p>
          <a:p>
            <a:pPr lvl="1"/>
            <a:r>
              <a:rPr lang="en-US" dirty="0" smtClean="0">
                <a:ea typeface="ＭＳ Ｐゴシック"/>
              </a:rPr>
              <a:t>Internet (or others, e.g. P2P etc.)</a:t>
            </a:r>
          </a:p>
          <a:p>
            <a:pPr>
              <a:lnSpc>
                <a:spcPct val="150000"/>
              </a:lnSpc>
            </a:pPr>
            <a:r>
              <a:rPr lang="en-US" dirty="0" smtClean="0">
                <a:ea typeface="ＭＳ Ｐゴシック"/>
              </a:rPr>
              <a:t>Important EPC functions include:</a:t>
            </a:r>
          </a:p>
          <a:p>
            <a:pPr lvl="1"/>
            <a:r>
              <a:rPr lang="en-US" dirty="0" smtClean="0">
                <a:ea typeface="ＭＳ Ｐゴシック"/>
              </a:rPr>
              <a:t>NAS and security (AAA) </a:t>
            </a:r>
          </a:p>
          <a:p>
            <a:pPr lvl="1"/>
            <a:r>
              <a:rPr lang="en-US" dirty="0" smtClean="0">
                <a:ea typeface="ＭＳ Ｐゴシック"/>
              </a:rPr>
              <a:t>mobility and connectivity management</a:t>
            </a:r>
          </a:p>
          <a:p>
            <a:pPr lvl="1"/>
            <a:r>
              <a:rPr lang="en-US" dirty="0" smtClean="0">
                <a:ea typeface="ＭＳ Ｐゴシック"/>
              </a:rPr>
              <a:t>policy QoS control and charging (PCC)</a:t>
            </a:r>
          </a:p>
          <a:p>
            <a:pPr>
              <a:buFont typeface="Wingdings" pitchFamily="2" charset="2"/>
              <a:buNone/>
            </a:pPr>
            <a:endParaRPr lang="en-US" dirty="0" smtClean="0">
              <a:ea typeface="ＭＳ Ｐゴシック"/>
            </a:endParaRPr>
          </a:p>
        </p:txBody>
      </p:sp>
      <p:sp>
        <p:nvSpPr>
          <p:cNvPr id="24580" name="Oval 15"/>
          <p:cNvSpPr>
            <a:spLocks noChangeArrowheads="1"/>
          </p:cNvSpPr>
          <p:nvPr/>
        </p:nvSpPr>
        <p:spPr bwMode="auto">
          <a:xfrm>
            <a:off x="6180137" y="2571744"/>
            <a:ext cx="1312863" cy="1128712"/>
          </a:xfrm>
          <a:prstGeom prst="ellipse">
            <a:avLst/>
          </a:prstGeom>
          <a:solidFill>
            <a:srgbClr val="FFC000"/>
          </a:solidFill>
          <a:ln w="3175">
            <a:solidFill>
              <a:schemeClr val="tx1"/>
            </a:solidFill>
            <a:round/>
            <a:headEnd/>
            <a:tailEnd/>
          </a:ln>
        </p:spPr>
        <p:txBody>
          <a:bodyPr wrap="none" anchor="ctr"/>
          <a:lstStyle/>
          <a:p>
            <a:pPr algn="ctr" eaLnBrk="0" hangingPunct="0">
              <a:lnSpc>
                <a:spcPct val="95000"/>
              </a:lnSpc>
              <a:spcBef>
                <a:spcPct val="30000"/>
              </a:spcBef>
            </a:pPr>
            <a:r>
              <a:rPr lang="de-DE" sz="2000" i="1">
                <a:latin typeface="Arial" pitchFamily="34" charset="0"/>
                <a:cs typeface="Arial" pitchFamily="34" charset="0"/>
              </a:rPr>
              <a:t>IMS</a:t>
            </a:r>
          </a:p>
        </p:txBody>
      </p:sp>
      <p:sp>
        <p:nvSpPr>
          <p:cNvPr id="24581" name="Oval 15"/>
          <p:cNvSpPr>
            <a:spLocks noChangeArrowheads="1"/>
          </p:cNvSpPr>
          <p:nvPr/>
        </p:nvSpPr>
        <p:spPr bwMode="auto">
          <a:xfrm>
            <a:off x="6096000" y="3714744"/>
            <a:ext cx="2751137" cy="952500"/>
          </a:xfrm>
          <a:prstGeom prst="ellipse">
            <a:avLst/>
          </a:prstGeom>
          <a:solidFill>
            <a:srgbClr val="FFC000"/>
          </a:solidFill>
          <a:ln w="3175">
            <a:solidFill>
              <a:schemeClr val="tx1"/>
            </a:solidFill>
            <a:round/>
            <a:headEnd/>
            <a:tailEnd/>
          </a:ln>
        </p:spPr>
        <p:txBody>
          <a:bodyPr wrap="none" anchor="ctr"/>
          <a:lstStyle/>
          <a:p>
            <a:pPr algn="ctr" eaLnBrk="0" hangingPunct="0">
              <a:lnSpc>
                <a:spcPct val="95000"/>
              </a:lnSpc>
              <a:spcBef>
                <a:spcPct val="30000"/>
              </a:spcBef>
            </a:pPr>
            <a:r>
              <a:rPr lang="de-DE" sz="2000" b="1" i="1">
                <a:latin typeface="Arial" pitchFamily="34" charset="0"/>
                <a:cs typeface="Arial" pitchFamily="34" charset="0"/>
              </a:rPr>
              <a:t>Evolved</a:t>
            </a:r>
          </a:p>
          <a:p>
            <a:pPr algn="ctr" eaLnBrk="0" hangingPunct="0">
              <a:lnSpc>
                <a:spcPct val="95000"/>
              </a:lnSpc>
              <a:spcBef>
                <a:spcPct val="30000"/>
              </a:spcBef>
            </a:pPr>
            <a:r>
              <a:rPr lang="de-DE" sz="2000" b="1" i="1">
                <a:latin typeface="Arial" pitchFamily="34" charset="0"/>
                <a:cs typeface="Arial" pitchFamily="34" charset="0"/>
              </a:rPr>
              <a:t>Packet Core</a:t>
            </a:r>
          </a:p>
        </p:txBody>
      </p:sp>
      <p:sp>
        <p:nvSpPr>
          <p:cNvPr id="24582" name="Oval 15"/>
          <p:cNvSpPr>
            <a:spLocks noChangeArrowheads="1"/>
          </p:cNvSpPr>
          <p:nvPr/>
        </p:nvSpPr>
        <p:spPr bwMode="auto">
          <a:xfrm>
            <a:off x="7577137" y="2571744"/>
            <a:ext cx="1270000" cy="1143000"/>
          </a:xfrm>
          <a:prstGeom prst="ellipse">
            <a:avLst/>
          </a:prstGeom>
          <a:solidFill>
            <a:srgbClr val="FFFF00"/>
          </a:solidFill>
          <a:ln w="3175">
            <a:solidFill>
              <a:schemeClr val="tx1"/>
            </a:solidFill>
            <a:round/>
            <a:headEnd/>
            <a:tailEnd/>
          </a:ln>
        </p:spPr>
        <p:txBody>
          <a:bodyPr wrap="none" anchor="ctr"/>
          <a:lstStyle/>
          <a:p>
            <a:pPr algn="ctr" eaLnBrk="0" hangingPunct="0">
              <a:lnSpc>
                <a:spcPct val="95000"/>
              </a:lnSpc>
              <a:spcBef>
                <a:spcPct val="30000"/>
              </a:spcBef>
            </a:pPr>
            <a:r>
              <a:rPr lang="de-DE" sz="2000" i="1">
                <a:latin typeface="Arial" pitchFamily="34" charset="0"/>
                <a:cs typeface="Arial" pitchFamily="34" charset="0"/>
              </a:rPr>
              <a:t>Internet</a:t>
            </a:r>
          </a:p>
        </p:txBody>
      </p:sp>
      <p:sp>
        <p:nvSpPr>
          <p:cNvPr id="24583" name="Oval 15"/>
          <p:cNvSpPr>
            <a:spLocks noChangeArrowheads="1"/>
          </p:cNvSpPr>
          <p:nvPr/>
        </p:nvSpPr>
        <p:spPr bwMode="auto">
          <a:xfrm>
            <a:off x="6096000" y="4667244"/>
            <a:ext cx="1360487" cy="1223962"/>
          </a:xfrm>
          <a:prstGeom prst="ellipse">
            <a:avLst/>
          </a:prstGeom>
          <a:solidFill>
            <a:srgbClr val="C00000"/>
          </a:solidFill>
          <a:ln w="3175">
            <a:solidFill>
              <a:schemeClr val="tx1"/>
            </a:solidFill>
            <a:round/>
            <a:headEnd/>
            <a:tailEnd/>
          </a:ln>
        </p:spPr>
        <p:txBody>
          <a:bodyPr wrap="none" anchor="ctr"/>
          <a:lstStyle/>
          <a:p>
            <a:pPr algn="ctr" eaLnBrk="0" hangingPunct="0">
              <a:lnSpc>
                <a:spcPct val="95000"/>
              </a:lnSpc>
              <a:spcBef>
                <a:spcPct val="30000"/>
              </a:spcBef>
            </a:pPr>
            <a:r>
              <a:rPr lang="de-DE" sz="1800" i="1" dirty="0">
                <a:solidFill>
                  <a:schemeClr val="bg1"/>
                </a:solidFill>
                <a:latin typeface="Arial" pitchFamily="34" charset="0"/>
                <a:cs typeface="Arial" pitchFamily="34" charset="0"/>
              </a:rPr>
              <a:t>3GPP</a:t>
            </a:r>
          </a:p>
          <a:p>
            <a:pPr algn="ctr" eaLnBrk="0" hangingPunct="0">
              <a:lnSpc>
                <a:spcPct val="95000"/>
              </a:lnSpc>
              <a:spcBef>
                <a:spcPct val="30000"/>
              </a:spcBef>
            </a:pPr>
            <a:r>
              <a:rPr lang="de-DE" sz="1800" i="1" dirty="0" smtClean="0">
                <a:solidFill>
                  <a:schemeClr val="bg1"/>
                </a:solidFill>
                <a:latin typeface="Arial" pitchFamily="34" charset="0"/>
                <a:cs typeface="Arial" pitchFamily="34" charset="0"/>
              </a:rPr>
              <a:t>Access</a:t>
            </a:r>
          </a:p>
          <a:p>
            <a:pPr algn="ctr" eaLnBrk="0" hangingPunct="0">
              <a:lnSpc>
                <a:spcPct val="95000"/>
              </a:lnSpc>
              <a:spcBef>
                <a:spcPct val="30000"/>
              </a:spcBef>
            </a:pPr>
            <a:r>
              <a:rPr lang="de-DE" sz="1800" i="1" dirty="0" smtClean="0">
                <a:solidFill>
                  <a:schemeClr val="bg1"/>
                </a:solidFill>
                <a:latin typeface="Arial" pitchFamily="34" charset="0"/>
                <a:cs typeface="Arial" pitchFamily="34" charset="0"/>
              </a:rPr>
              <a:t>e.g. LTE</a:t>
            </a:r>
            <a:endParaRPr lang="de-DE" sz="1800" i="1" dirty="0">
              <a:solidFill>
                <a:schemeClr val="bg1"/>
              </a:solidFill>
              <a:latin typeface="Arial" pitchFamily="34" charset="0"/>
              <a:cs typeface="Arial" pitchFamily="34" charset="0"/>
            </a:endParaRPr>
          </a:p>
        </p:txBody>
      </p:sp>
      <p:sp>
        <p:nvSpPr>
          <p:cNvPr id="24584" name="Oval 15"/>
          <p:cNvSpPr>
            <a:spLocks noChangeArrowheads="1"/>
          </p:cNvSpPr>
          <p:nvPr/>
        </p:nvSpPr>
        <p:spPr bwMode="auto">
          <a:xfrm>
            <a:off x="7620000" y="4667244"/>
            <a:ext cx="1360487" cy="1223962"/>
          </a:xfrm>
          <a:prstGeom prst="ellipse">
            <a:avLst/>
          </a:prstGeom>
          <a:solidFill>
            <a:srgbClr val="C00000"/>
          </a:solidFill>
          <a:ln w="3175">
            <a:solidFill>
              <a:schemeClr val="tx1"/>
            </a:solidFill>
            <a:round/>
            <a:headEnd/>
            <a:tailEnd/>
          </a:ln>
        </p:spPr>
        <p:txBody>
          <a:bodyPr wrap="none" anchor="ctr"/>
          <a:lstStyle/>
          <a:p>
            <a:pPr algn="ctr" eaLnBrk="0" hangingPunct="0">
              <a:lnSpc>
                <a:spcPct val="95000"/>
              </a:lnSpc>
              <a:spcBef>
                <a:spcPct val="30000"/>
              </a:spcBef>
            </a:pPr>
            <a:r>
              <a:rPr lang="de-DE" sz="1800" i="1">
                <a:solidFill>
                  <a:schemeClr val="bg1"/>
                </a:solidFill>
                <a:latin typeface="Arial" pitchFamily="34" charset="0"/>
                <a:cs typeface="Arial" pitchFamily="34" charset="0"/>
              </a:rPr>
              <a:t>Non 3GPP</a:t>
            </a:r>
          </a:p>
          <a:p>
            <a:pPr algn="ctr" eaLnBrk="0" hangingPunct="0">
              <a:lnSpc>
                <a:spcPct val="95000"/>
              </a:lnSpc>
              <a:spcBef>
                <a:spcPct val="30000"/>
              </a:spcBef>
            </a:pPr>
            <a:r>
              <a:rPr lang="de-DE" sz="1800" i="1">
                <a:solidFill>
                  <a:schemeClr val="bg1"/>
                </a:solidFill>
                <a:cs typeface="Arial" pitchFamily="34" charset="0"/>
              </a:rPr>
              <a:t>Access</a:t>
            </a:r>
            <a:endParaRPr lang="de-DE" sz="1600" i="1">
              <a:solidFill>
                <a:schemeClr val="bg1"/>
              </a:solidFill>
              <a:latin typeface="Arial" pitchFamily="34" charset="0"/>
              <a:cs typeface="Arial" pitchFamily="34" charset="0"/>
            </a:endParaRPr>
          </a:p>
        </p:txBody>
      </p:sp>
      <p:sp>
        <p:nvSpPr>
          <p:cNvPr id="24585" name="Textfeld 19"/>
          <p:cNvSpPr txBox="1">
            <a:spLocks noChangeArrowheads="1"/>
          </p:cNvSpPr>
          <p:nvPr/>
        </p:nvSpPr>
        <p:spPr bwMode="auto">
          <a:xfrm>
            <a:off x="6434137" y="5929330"/>
            <a:ext cx="673100" cy="307975"/>
          </a:xfrm>
          <a:prstGeom prst="rect">
            <a:avLst/>
          </a:prstGeom>
          <a:noFill/>
          <a:ln w="9525">
            <a:noFill/>
            <a:miter lim="800000"/>
            <a:headEnd/>
            <a:tailEnd/>
          </a:ln>
        </p:spPr>
        <p:txBody>
          <a:bodyPr wrap="none">
            <a:spAutoFit/>
          </a:bodyPr>
          <a:lstStyle/>
          <a:p>
            <a:r>
              <a:rPr lang="de-DE" sz="1400"/>
              <a:t>trusted</a:t>
            </a:r>
          </a:p>
        </p:txBody>
      </p:sp>
      <p:sp>
        <p:nvSpPr>
          <p:cNvPr id="24586" name="Textfeld 20"/>
          <p:cNvSpPr txBox="1">
            <a:spLocks noChangeArrowheads="1"/>
          </p:cNvSpPr>
          <p:nvPr/>
        </p:nvSpPr>
        <p:spPr bwMode="auto">
          <a:xfrm>
            <a:off x="7450137" y="5929330"/>
            <a:ext cx="1693863" cy="307975"/>
          </a:xfrm>
          <a:prstGeom prst="rect">
            <a:avLst/>
          </a:prstGeom>
          <a:noFill/>
          <a:ln w="9525">
            <a:noFill/>
            <a:miter lim="800000"/>
            <a:headEnd/>
            <a:tailEnd/>
          </a:ln>
        </p:spPr>
        <p:txBody>
          <a:bodyPr>
            <a:spAutoFit/>
          </a:bodyPr>
          <a:lstStyle/>
          <a:p>
            <a:r>
              <a:rPr lang="de-DE" sz="1400"/>
              <a:t>trusted / untrusted</a:t>
            </a:r>
          </a:p>
        </p:txBody>
      </p:sp>
    </p:spTree>
    <p:extLst>
      <p:ext uri="{BB962C8B-B14F-4D97-AF65-F5344CB8AC3E}">
        <p14:creationId xmlns:p14="http://schemas.microsoft.com/office/powerpoint/2010/main" val="6044991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EPC Support for Applications</a:t>
            </a:r>
            <a:endParaRPr lang="en-US" dirty="0"/>
          </a:p>
        </p:txBody>
      </p:sp>
      <p:pic>
        <p:nvPicPr>
          <p:cNvPr id="7" name="Content Placeholder 6" descr="Picture1.jpg"/>
          <p:cNvPicPr>
            <a:picLocks noGrp="1"/>
          </p:cNvPicPr>
          <p:nvPr>
            <p:ph idx="14"/>
          </p:nvPr>
        </p:nvPicPr>
        <p:blipFill>
          <a:blip r:embed="rId3" cstate="print"/>
          <a:stretch>
            <a:fillRect/>
          </a:stretch>
        </p:blipFill>
        <p:spPr>
          <a:xfrm>
            <a:off x="1033668" y="1272209"/>
            <a:ext cx="7195931" cy="4840356"/>
          </a:xfrm>
          <a:prstGeom prst="rect">
            <a:avLst/>
          </a:prstGeom>
        </p:spPr>
      </p:pic>
    </p:spTree>
    <p:extLst>
      <p:ext uri="{BB962C8B-B14F-4D97-AF65-F5344CB8AC3E}">
        <p14:creationId xmlns:p14="http://schemas.microsoft.com/office/powerpoint/2010/main" val="3556469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arketing-4.jpg"/>
          <p:cNvPicPr>
            <a:picLocks noGrp="1" noChangeAspect="1"/>
          </p:cNvPicPr>
          <p:nvPr>
            <p:ph idx="13"/>
          </p:nvPr>
        </p:nvPicPr>
        <p:blipFill>
          <a:blip r:embed="rId3" cstate="print"/>
          <a:stretch>
            <a:fillRect/>
          </a:stretch>
        </p:blipFill>
        <p:spPr>
          <a:xfrm>
            <a:off x="4877724" y="2386018"/>
            <a:ext cx="4091651" cy="3171634"/>
          </a:xfrm>
        </p:spPr>
      </p:pic>
      <p:sp>
        <p:nvSpPr>
          <p:cNvPr id="2" name="Title 1"/>
          <p:cNvSpPr>
            <a:spLocks noGrp="1"/>
          </p:cNvSpPr>
          <p:nvPr>
            <p:ph type="title"/>
          </p:nvPr>
        </p:nvSpPr>
        <p:spPr/>
        <p:txBody>
          <a:bodyPr/>
          <a:lstStyle/>
          <a:p>
            <a:r>
              <a:rPr lang="en-US" dirty="0" smtClean="0"/>
              <a:t>Interconnection with Applications</a:t>
            </a:r>
            <a:endParaRPr lang="en-US" dirty="0"/>
          </a:p>
        </p:txBody>
      </p:sp>
      <p:sp>
        <p:nvSpPr>
          <p:cNvPr id="5" name="Content Placeholder 4"/>
          <p:cNvSpPr>
            <a:spLocks noGrp="1"/>
          </p:cNvSpPr>
          <p:nvPr>
            <p:ph idx="14"/>
          </p:nvPr>
        </p:nvSpPr>
        <p:spPr>
          <a:xfrm>
            <a:off x="432000" y="1652324"/>
            <a:ext cx="4534138" cy="4410000"/>
          </a:xfrm>
        </p:spPr>
        <p:txBody>
          <a:bodyPr/>
          <a:lstStyle/>
          <a:p>
            <a:r>
              <a:rPr lang="en-US" dirty="0" smtClean="0"/>
              <a:t>OpenEPC enables applications and service platforms to transmit requirements for the policy based decision for resource reservation</a:t>
            </a:r>
          </a:p>
          <a:p>
            <a:pPr lvl="1"/>
            <a:r>
              <a:rPr lang="en-US" dirty="0" smtClean="0"/>
              <a:t>services receive their required QoS</a:t>
            </a:r>
          </a:p>
          <a:p>
            <a:pPr lvl="1"/>
            <a:endParaRPr lang="en-US" dirty="0" smtClean="0"/>
          </a:p>
          <a:p>
            <a:r>
              <a:rPr lang="en-US" dirty="0" smtClean="0"/>
              <a:t>OpenEPC  notifies applications on events happening on the access and core network level</a:t>
            </a:r>
          </a:p>
          <a:p>
            <a:pPr lvl="1"/>
            <a:r>
              <a:rPr lang="en-US" dirty="0" smtClean="0"/>
              <a:t>services can dynamically adapt to the momentary access network conditions</a:t>
            </a:r>
          </a:p>
          <a:p>
            <a:pPr lvl="1"/>
            <a:endParaRPr lang="en-US" dirty="0" smtClean="0"/>
          </a:p>
          <a:p>
            <a:r>
              <a:rPr lang="en-US" dirty="0" smtClean="0"/>
              <a:t>For demonstration purposes, OpenEPC Rel. 1 includes a set of additional application level components, the demonstration enablers, extended to support the integration with the OpenEPC </a:t>
            </a:r>
          </a:p>
        </p:txBody>
      </p:sp>
      <p:pic>
        <p:nvPicPr>
          <p:cNvPr id="7" name="Grafik 8" descr="OpenEPClogo.jpg"/>
          <p:cNvPicPr>
            <a:picLocks noChangeAspect="1"/>
          </p:cNvPicPr>
          <p:nvPr/>
        </p:nvPicPr>
        <p:blipFill>
          <a:blip r:embed="rId4" cstate="print"/>
          <a:srcRect/>
          <a:stretch>
            <a:fillRect/>
          </a:stretch>
        </p:blipFill>
        <p:spPr bwMode="auto">
          <a:xfrm>
            <a:off x="7565423" y="549276"/>
            <a:ext cx="1403952" cy="890724"/>
          </a:xfrm>
          <a:prstGeom prst="rect">
            <a:avLst/>
          </a:prstGeom>
          <a:solidFill>
            <a:schemeClr val="bg1"/>
          </a:solidFill>
          <a:ln w="9525">
            <a:solidFill>
              <a:schemeClr val="bg1"/>
            </a:solidFill>
            <a:miter lim="800000"/>
            <a:headEnd/>
            <a:tailEnd/>
          </a:ln>
        </p:spPr>
      </p:pic>
    </p:spTree>
    <p:extLst>
      <p:ext uri="{BB962C8B-B14F-4D97-AF65-F5344CB8AC3E}">
        <p14:creationId xmlns:p14="http://schemas.microsoft.com/office/powerpoint/2010/main" val="206745257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Conclusion</a:t>
            </a:r>
            <a:endParaRPr lang="en-US" dirty="0"/>
          </a:p>
        </p:txBody>
      </p:sp>
      <p:sp>
        <p:nvSpPr>
          <p:cNvPr id="6" name="Inhaltsplatzhalter 5"/>
          <p:cNvSpPr>
            <a:spLocks noGrp="1"/>
          </p:cNvSpPr>
          <p:nvPr>
            <p:ph idx="1"/>
          </p:nvPr>
        </p:nvSpPr>
        <p:spPr/>
        <p:txBody>
          <a:bodyPr/>
          <a:lstStyle/>
          <a:p>
            <a:r>
              <a:rPr lang="en-US" dirty="0" smtClean="0"/>
              <a:t>Functional Composition as Approach for Future Internet</a:t>
            </a:r>
          </a:p>
          <a:p>
            <a:r>
              <a:rPr lang="en-US" dirty="0" smtClean="0"/>
              <a:t>Cross-Layer Composition of network and application level services</a:t>
            </a:r>
          </a:p>
          <a:p>
            <a:r>
              <a:rPr lang="en-US" dirty="0" smtClean="0"/>
              <a:t>Composition based on user and application requirements</a:t>
            </a:r>
          </a:p>
          <a:p>
            <a:r>
              <a:rPr lang="en-US" dirty="0" smtClean="0"/>
              <a:t>Architecture draft with Mediator between Application and Network</a:t>
            </a:r>
          </a:p>
          <a:p>
            <a:r>
              <a:rPr lang="en-US" dirty="0" smtClean="0"/>
              <a:t>Scenarios that demonstrate the flexibility of the Approach </a:t>
            </a:r>
          </a:p>
          <a:p>
            <a:endParaRPr lang="en-US" dirty="0" smtClean="0"/>
          </a:p>
          <a:p>
            <a:r>
              <a:rPr lang="en-US" dirty="0" smtClean="0"/>
              <a:t>Current Work - Research Areas:</a:t>
            </a:r>
          </a:p>
          <a:p>
            <a:pPr lvl="1"/>
            <a:r>
              <a:rPr lang="en-US" dirty="0" smtClean="0"/>
              <a:t>Service Description, Composition and Selection - </a:t>
            </a:r>
            <a:r>
              <a:rPr lang="en-US" dirty="0" err="1" smtClean="0"/>
              <a:t>Rahamatullah</a:t>
            </a:r>
            <a:r>
              <a:rPr lang="en-US" dirty="0" smtClean="0"/>
              <a:t> </a:t>
            </a:r>
            <a:r>
              <a:rPr lang="en-US" dirty="0" err="1" smtClean="0"/>
              <a:t>Khondoker</a:t>
            </a:r>
            <a:endParaRPr lang="en-US" dirty="0" smtClean="0"/>
          </a:p>
          <a:p>
            <a:pPr lvl="1"/>
            <a:r>
              <a:rPr lang="en-US" dirty="0" smtClean="0"/>
              <a:t>Application Requirement Description</a:t>
            </a:r>
          </a:p>
          <a:p>
            <a:pPr lvl="1"/>
            <a:r>
              <a:rPr lang="en-US" dirty="0" smtClean="0"/>
              <a:t>Mediation</a:t>
            </a:r>
          </a:p>
          <a:p>
            <a:pPr lvl="2"/>
            <a:r>
              <a:rPr lang="de-DE" sz="1600" dirty="0" smtClean="0"/>
              <a:t>Message </a:t>
            </a:r>
            <a:r>
              <a:rPr lang="de-DE" sz="1600" dirty="0" err="1" smtClean="0"/>
              <a:t>exchange</a:t>
            </a:r>
            <a:endParaRPr lang="de-DE" sz="1600" dirty="0" smtClean="0"/>
          </a:p>
          <a:p>
            <a:pPr lvl="2"/>
            <a:r>
              <a:rPr lang="de-DE" sz="1600" dirty="0" smtClean="0"/>
              <a:t>Scenarios</a:t>
            </a:r>
          </a:p>
          <a:p>
            <a:pPr lvl="2"/>
            <a:r>
              <a:rPr lang="de-DE" sz="1600" dirty="0" err="1" smtClean="0"/>
              <a:t>standardisation</a:t>
            </a:r>
            <a:endParaRPr lang="en-US" sz="1600" dirty="0" smtClean="0"/>
          </a:p>
          <a:p>
            <a:pPr lvl="1"/>
            <a:r>
              <a:rPr lang="en-US" dirty="0" smtClean="0"/>
              <a:t>Cross-Layer Monitoring to enhance </a:t>
            </a:r>
            <a:r>
              <a:rPr lang="en-US" dirty="0" err="1" smtClean="0"/>
              <a:t>QoS</a:t>
            </a:r>
            <a:r>
              <a:rPr lang="en-US" dirty="0" smtClean="0"/>
              <a:t> </a:t>
            </a:r>
            <a:r>
              <a:rPr lang="en-US" dirty="0" smtClean="0"/>
              <a:t>aware composition + </a:t>
            </a:r>
            <a:r>
              <a:rPr lang="en-US" dirty="0" smtClean="0"/>
              <a:t>security</a:t>
            </a:r>
            <a:endParaRPr lang="en-US" dirty="0" smtClean="0"/>
          </a:p>
          <a:p>
            <a:pPr lvl="1"/>
            <a:endParaRPr lang="en-US" dirty="0"/>
          </a:p>
        </p:txBody>
      </p:sp>
    </p:spTree>
    <p:extLst>
      <p:ext uri="{BB962C8B-B14F-4D97-AF65-F5344CB8AC3E}">
        <p14:creationId xmlns:p14="http://schemas.microsoft.com/office/powerpoint/2010/main" val="4095962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4"/>
          </p:nvPr>
        </p:nvSpPr>
        <p:spPr/>
        <p:txBody>
          <a:bodyPr anchor="ctr"/>
          <a:lstStyle/>
          <a:p>
            <a:pPr algn="ctr"/>
            <a:r>
              <a:rPr lang="en-US" sz="2400" dirty="0" smtClean="0"/>
              <a:t>Questions?</a:t>
            </a:r>
          </a:p>
          <a:p>
            <a:pPr algn="ctr"/>
            <a:r>
              <a:rPr lang="en-US" sz="2400" dirty="0" smtClean="0"/>
              <a:t>c.henke@tu-berlin.de</a:t>
            </a:r>
          </a:p>
          <a:p>
            <a:pPr algn="ctr"/>
            <a:r>
              <a:rPr lang="en-US" sz="2400" dirty="0" smtClean="0">
                <a:hlinkClick r:id="rId2"/>
              </a:rPr>
              <a:t>www.av.tu-berlin.de</a:t>
            </a:r>
            <a:endParaRPr lang="en-US" sz="2400" dirty="0" smtClean="0"/>
          </a:p>
          <a:p>
            <a:pPr algn="ctr"/>
            <a:endParaRPr lang="en-US" sz="2400" dirty="0" smtClean="0"/>
          </a:p>
          <a:p>
            <a:pPr algn="ctr"/>
            <a:endParaRPr lang="en-US" sz="2400" dirty="0"/>
          </a:p>
        </p:txBody>
      </p:sp>
      <p:sp>
        <p:nvSpPr>
          <p:cNvPr id="9" name="Titel 8"/>
          <p:cNvSpPr>
            <a:spLocks noGrp="1"/>
          </p:cNvSpPr>
          <p:nvPr>
            <p:ph type="title"/>
          </p:nvPr>
        </p:nvSpPr>
        <p:spPr/>
        <p:txBody>
          <a:bodyPr/>
          <a:lstStyle/>
          <a:p>
            <a:endParaRPr lang="en-US"/>
          </a:p>
        </p:txBody>
      </p:sp>
      <p:sp>
        <p:nvSpPr>
          <p:cNvPr id="11" name="Textplatzhalter 10"/>
          <p:cNvSpPr>
            <a:spLocks noGrp="1"/>
          </p:cNvSpPr>
          <p:nvPr>
            <p:ph type="body" sz="quarter" idx="15"/>
          </p:nvPr>
        </p:nvSpPr>
        <p:spPr/>
        <p:txBody>
          <a:bodyPr/>
          <a:lstStyle/>
          <a:p>
            <a:endParaRPr lang="en-US"/>
          </a:p>
        </p:txBody>
      </p:sp>
      <p:pic>
        <p:nvPicPr>
          <p:cNvPr id="9218" name="Picture 2"/>
          <p:cNvPicPr>
            <a:picLocks noChangeAspect="1" noChangeArrowheads="1"/>
          </p:cNvPicPr>
          <p:nvPr/>
        </p:nvPicPr>
        <p:blipFill>
          <a:blip r:embed="rId3" cstate="print"/>
          <a:srcRect/>
          <a:stretch>
            <a:fillRect/>
          </a:stretch>
        </p:blipFill>
        <p:spPr bwMode="auto">
          <a:xfrm>
            <a:off x="6359325" y="4425151"/>
            <a:ext cx="2352675" cy="1664629"/>
          </a:xfrm>
          <a:prstGeom prst="rect">
            <a:avLst/>
          </a:prstGeom>
          <a:noFill/>
          <a:ln w="9525">
            <a:noFill/>
            <a:miter lim="800000"/>
            <a:headEnd/>
            <a:tailEnd/>
          </a:ln>
          <a:effectLst/>
        </p:spPr>
      </p:pic>
      <p:pic>
        <p:nvPicPr>
          <p:cNvPr id="9219" name="Picture 3" descr="W:\G-LAB\PR\Logos\g-lab\Deep-G-Lab_Logo_final.jpg"/>
          <p:cNvPicPr>
            <a:picLocks noChangeAspect="1" noChangeArrowheads="1"/>
          </p:cNvPicPr>
          <p:nvPr/>
        </p:nvPicPr>
        <p:blipFill>
          <a:blip r:embed="rId4" cstate="print"/>
          <a:srcRect/>
          <a:stretch>
            <a:fillRect/>
          </a:stretch>
        </p:blipFill>
        <p:spPr bwMode="auto">
          <a:xfrm>
            <a:off x="269875" y="4704990"/>
            <a:ext cx="2587625" cy="1169582"/>
          </a:xfrm>
          <a:prstGeom prst="rect">
            <a:avLst/>
          </a:prstGeom>
          <a:noFill/>
        </p:spPr>
      </p:pic>
      <p:pic>
        <p:nvPicPr>
          <p:cNvPr id="13" name="Picture 6"/>
          <p:cNvPicPr>
            <a:picLocks noChangeAspect="1" noChangeArrowheads="1"/>
          </p:cNvPicPr>
          <p:nvPr/>
        </p:nvPicPr>
        <p:blipFill>
          <a:blip r:embed="rId5" cstate="print"/>
          <a:srcRect/>
          <a:stretch>
            <a:fillRect/>
          </a:stretch>
        </p:blipFill>
        <p:spPr bwMode="auto">
          <a:xfrm>
            <a:off x="3590925" y="4833789"/>
            <a:ext cx="1720850" cy="871538"/>
          </a:xfrm>
          <a:prstGeom prst="rect">
            <a:avLst/>
          </a:prstGeom>
          <a:noFill/>
          <a:ln w="9525">
            <a:noFill/>
            <a:miter lim="800000"/>
            <a:headEnd/>
            <a:tailEnd/>
          </a:ln>
        </p:spPr>
      </p:pic>
      <p:pic>
        <p:nvPicPr>
          <p:cNvPr id="8" name="Picture 2" descr="C:\X31\TU\AV-TUB\WS 09-10\AV_neues-Logo.jpg"/>
          <p:cNvPicPr>
            <a:picLocks noChangeAspect="1" noChangeArrowheads="1"/>
          </p:cNvPicPr>
          <p:nvPr/>
        </p:nvPicPr>
        <p:blipFill>
          <a:blip r:embed="rId6" cstate="print"/>
          <a:srcRect/>
          <a:stretch>
            <a:fillRect/>
          </a:stretch>
        </p:blipFill>
        <p:spPr bwMode="auto">
          <a:xfrm>
            <a:off x="6658275" y="2954051"/>
            <a:ext cx="1924050" cy="965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de-DE" dirty="0"/>
          </a:p>
        </p:txBody>
      </p:sp>
      <p:sp>
        <p:nvSpPr>
          <p:cNvPr id="3" name="Inhaltsplatzhalter 2"/>
          <p:cNvSpPr>
            <a:spLocks noGrp="1"/>
          </p:cNvSpPr>
          <p:nvPr>
            <p:ph idx="1"/>
          </p:nvPr>
        </p:nvSpPr>
        <p:spPr>
          <a:xfrm>
            <a:off x="457199" y="1196975"/>
            <a:ext cx="8522677" cy="4929188"/>
          </a:xfrm>
        </p:spPr>
        <p:txBody>
          <a:bodyPr/>
          <a:lstStyle/>
          <a:p>
            <a:pPr>
              <a:buNone/>
            </a:pPr>
            <a:r>
              <a:rPr lang="de-DE" sz="1200" b="1" dirty="0" err="1" smtClean="0">
                <a:latin typeface="+mj-lt"/>
              </a:rPr>
              <a:t>Functional</a:t>
            </a:r>
            <a:r>
              <a:rPr lang="de-DE" sz="1200" b="1" dirty="0" smtClean="0">
                <a:latin typeface="+mj-lt"/>
              </a:rPr>
              <a:t> </a:t>
            </a:r>
            <a:r>
              <a:rPr lang="de-DE" sz="1200" b="1" dirty="0" err="1" smtClean="0">
                <a:latin typeface="+mj-lt"/>
              </a:rPr>
              <a:t>Composition</a:t>
            </a:r>
            <a:r>
              <a:rPr lang="de-DE" sz="1200" b="1" dirty="0" smtClean="0">
                <a:latin typeface="+mj-lt"/>
              </a:rPr>
              <a:t> </a:t>
            </a:r>
            <a:r>
              <a:rPr lang="de-DE" sz="1200" b="1" dirty="0" err="1" smtClean="0">
                <a:latin typeface="+mj-lt"/>
              </a:rPr>
              <a:t>Approaches</a:t>
            </a:r>
            <a:r>
              <a:rPr lang="de-DE" sz="1200" b="1" dirty="0" smtClean="0">
                <a:latin typeface="+mj-lt"/>
              </a:rPr>
              <a:t> </a:t>
            </a:r>
          </a:p>
          <a:p>
            <a:pPr>
              <a:buNone/>
            </a:pPr>
            <a:endParaRPr lang="de-DE" sz="1200" b="1" dirty="0" smtClean="0">
              <a:latin typeface="+mj-lt"/>
            </a:endParaRPr>
          </a:p>
          <a:p>
            <a:pPr marL="0" indent="0">
              <a:buNone/>
            </a:pPr>
            <a:r>
              <a:rPr lang="en-US" sz="1200" dirty="0">
                <a:latin typeface="+mj-lt"/>
              </a:rPr>
              <a:t>Christian Henke, Abbas Ali </a:t>
            </a:r>
            <a:r>
              <a:rPr lang="en-US" sz="1200" dirty="0" err="1">
                <a:latin typeface="+mj-lt"/>
              </a:rPr>
              <a:t>Siddiqui</a:t>
            </a:r>
            <a:r>
              <a:rPr lang="en-US" sz="1200" dirty="0">
                <a:latin typeface="+mj-lt"/>
              </a:rPr>
              <a:t>, </a:t>
            </a:r>
            <a:r>
              <a:rPr lang="en-US" sz="1200" dirty="0" err="1">
                <a:latin typeface="+mj-lt"/>
              </a:rPr>
              <a:t>Rahamatullah</a:t>
            </a:r>
            <a:r>
              <a:rPr lang="en-US" sz="1200" dirty="0">
                <a:latin typeface="+mj-lt"/>
              </a:rPr>
              <a:t> </a:t>
            </a:r>
            <a:r>
              <a:rPr lang="en-US" sz="1200" dirty="0" err="1">
                <a:latin typeface="+mj-lt"/>
              </a:rPr>
              <a:t>Khondoker</a:t>
            </a:r>
            <a:r>
              <a:rPr lang="en-US" sz="1200" dirty="0">
                <a:latin typeface="+mj-lt"/>
              </a:rPr>
              <a:t>. Network Functional Composition: State of Art. To be presented </a:t>
            </a:r>
            <a:r>
              <a:rPr lang="en-US" sz="1200" dirty="0" smtClean="0">
                <a:latin typeface="+mj-lt"/>
              </a:rPr>
              <a:t>at ATNAC </a:t>
            </a:r>
            <a:r>
              <a:rPr lang="en-US" sz="1200" dirty="0">
                <a:latin typeface="+mj-lt"/>
              </a:rPr>
              <a:t>2010. New Zealand October 2010. </a:t>
            </a:r>
            <a:endParaRPr lang="de-DE" sz="1200" b="1" dirty="0" smtClean="0">
              <a:latin typeface="+mj-lt"/>
            </a:endParaRPr>
          </a:p>
          <a:p>
            <a:pPr>
              <a:buNone/>
            </a:pPr>
            <a:endParaRPr lang="de-DE" sz="1200" b="1" dirty="0" smtClean="0">
              <a:latin typeface="+mj-lt"/>
            </a:endParaRPr>
          </a:p>
          <a:p>
            <a:pPr>
              <a:buNone/>
            </a:pPr>
            <a:r>
              <a:rPr lang="de-DE" sz="1200" b="1" dirty="0" smtClean="0">
                <a:latin typeface="+mj-lt"/>
              </a:rPr>
              <a:t>G-Lab DEEP </a:t>
            </a:r>
          </a:p>
          <a:p>
            <a:pPr>
              <a:buNone/>
            </a:pPr>
            <a:endParaRPr lang="de-DE" sz="1200" b="1" dirty="0">
              <a:latin typeface="+mj-lt"/>
            </a:endParaRPr>
          </a:p>
          <a:p>
            <a:pPr marL="0" indent="0">
              <a:buNone/>
            </a:pPr>
            <a:r>
              <a:rPr lang="en-US" sz="1200" dirty="0">
                <a:latin typeface="+mj-lt"/>
              </a:rPr>
              <a:t>Abbas Ali </a:t>
            </a:r>
            <a:r>
              <a:rPr lang="en-US" sz="1200" dirty="0" err="1">
                <a:latin typeface="+mj-lt"/>
              </a:rPr>
              <a:t>Siddiqui</a:t>
            </a:r>
            <a:r>
              <a:rPr lang="en-US" sz="1200" dirty="0">
                <a:latin typeface="+mj-lt"/>
              </a:rPr>
              <a:t>, Christian Henke, Daniel </a:t>
            </a:r>
            <a:r>
              <a:rPr lang="en-US" sz="1200" dirty="0" err="1">
                <a:latin typeface="+mj-lt"/>
              </a:rPr>
              <a:t>Günther</a:t>
            </a:r>
            <a:r>
              <a:rPr lang="en-US" sz="1200" dirty="0">
                <a:latin typeface="+mj-lt"/>
              </a:rPr>
              <a:t>, Paul Müller, Thomas Magedanz. Mediation between Service and Network Composition. </a:t>
            </a:r>
            <a:r>
              <a:rPr lang="en-US" sz="1200" dirty="0" err="1" smtClean="0">
                <a:latin typeface="+mj-lt"/>
              </a:rPr>
              <a:t>Euroview</a:t>
            </a:r>
            <a:r>
              <a:rPr lang="en-US" sz="1200" dirty="0" smtClean="0">
                <a:latin typeface="+mj-lt"/>
              </a:rPr>
              <a:t> </a:t>
            </a:r>
            <a:r>
              <a:rPr lang="en-US" sz="1200" dirty="0">
                <a:latin typeface="+mj-lt"/>
              </a:rPr>
              <a:t>2010, </a:t>
            </a:r>
            <a:r>
              <a:rPr lang="en-US" sz="1200" dirty="0" err="1">
                <a:latin typeface="+mj-lt"/>
              </a:rPr>
              <a:t>Würzburg</a:t>
            </a:r>
            <a:r>
              <a:rPr lang="en-US" sz="1200" dirty="0">
                <a:latin typeface="+mj-lt"/>
              </a:rPr>
              <a:t> Germany. August 2010. </a:t>
            </a:r>
            <a:r>
              <a:rPr lang="en-US" sz="1200" u="sng" dirty="0" smtClean="0">
                <a:latin typeface="+mj-lt"/>
                <a:hlinkClick r:id="rId2"/>
              </a:rPr>
              <a:t>Online</a:t>
            </a:r>
            <a:endParaRPr lang="en-US" sz="1200" u="sng" dirty="0" smtClean="0">
              <a:latin typeface="+mj-lt"/>
            </a:endParaRPr>
          </a:p>
          <a:p>
            <a:pPr marL="0" indent="0">
              <a:buNone/>
            </a:pPr>
            <a:endParaRPr lang="de-DE" sz="1200" b="1" u="sng" dirty="0">
              <a:latin typeface="+mj-lt"/>
            </a:endParaRPr>
          </a:p>
          <a:p>
            <a:pPr marL="0" indent="0">
              <a:buNone/>
            </a:pPr>
            <a:r>
              <a:rPr lang="en-US" sz="1200" dirty="0">
                <a:latin typeface="+mj-lt"/>
              </a:rPr>
              <a:t>Christian Henke, et.al. Scenarios for a Future Internet based on Cross-Layer Functional Composition. 5th GI/ITG </a:t>
            </a:r>
            <a:r>
              <a:rPr lang="en-US" sz="1200" dirty="0" err="1">
                <a:latin typeface="+mj-lt"/>
              </a:rPr>
              <a:t>KuVS</a:t>
            </a:r>
            <a:r>
              <a:rPr lang="en-US" sz="1200" dirty="0">
                <a:latin typeface="+mj-lt"/>
              </a:rPr>
              <a:t> Workshop on Future Internet. Stuttgart, Germany. June 2010</a:t>
            </a:r>
            <a:r>
              <a:rPr lang="en-US" sz="1200" dirty="0" smtClean="0">
                <a:latin typeface="+mj-lt"/>
              </a:rPr>
              <a:t>.</a:t>
            </a:r>
          </a:p>
          <a:p>
            <a:pPr marL="0" indent="0">
              <a:buNone/>
            </a:pPr>
            <a:endParaRPr lang="de-DE" sz="1200" b="1" dirty="0">
              <a:latin typeface="+mj-lt"/>
            </a:endParaRPr>
          </a:p>
          <a:p>
            <a:pPr marL="0" indent="0">
              <a:buNone/>
            </a:pPr>
            <a:r>
              <a:rPr lang="en-US" sz="1200" dirty="0" smtClean="0">
                <a:latin typeface="+mj-lt"/>
              </a:rPr>
              <a:t>G-Lab </a:t>
            </a:r>
            <a:r>
              <a:rPr lang="en-US" sz="1200" dirty="0">
                <a:latin typeface="+mj-lt"/>
              </a:rPr>
              <a:t>Deep: Cross-layer Composition and Security for a flexible Future Internet. </a:t>
            </a:r>
            <a:r>
              <a:rPr lang="en-US" sz="1200" dirty="0" smtClean="0">
                <a:latin typeface="+mj-lt"/>
              </a:rPr>
              <a:t>International </a:t>
            </a:r>
            <a:r>
              <a:rPr lang="en-US" sz="1200" dirty="0">
                <a:latin typeface="+mj-lt"/>
              </a:rPr>
              <a:t>ICST Conference on </a:t>
            </a:r>
            <a:r>
              <a:rPr lang="en-US" sz="1200" dirty="0" err="1">
                <a:latin typeface="+mj-lt"/>
              </a:rPr>
              <a:t>Testbeds</a:t>
            </a:r>
            <a:r>
              <a:rPr lang="en-US" sz="1200" dirty="0">
                <a:latin typeface="+mj-lt"/>
              </a:rPr>
              <a:t> and Research Infrastructures for the Development of Networks &amp; Communities (</a:t>
            </a:r>
            <a:r>
              <a:rPr lang="en-US" sz="1200" dirty="0" err="1">
                <a:latin typeface="+mj-lt"/>
              </a:rPr>
              <a:t>Tridentcom</a:t>
            </a:r>
            <a:r>
              <a:rPr lang="en-US" sz="1200" dirty="0">
                <a:latin typeface="+mj-lt"/>
              </a:rPr>
              <a:t>) 2010. </a:t>
            </a:r>
            <a:br>
              <a:rPr lang="en-US" sz="1200" dirty="0">
                <a:latin typeface="+mj-lt"/>
              </a:rPr>
            </a:br>
            <a:endParaRPr lang="en-US" sz="1200" dirty="0" smtClean="0">
              <a:latin typeface="+mj-lt"/>
            </a:endParaRPr>
          </a:p>
          <a:p>
            <a:pPr marL="0" indent="0">
              <a:buNone/>
            </a:pPr>
            <a:r>
              <a:rPr lang="en-US" sz="1200" dirty="0" smtClean="0">
                <a:latin typeface="+mj-lt"/>
              </a:rPr>
              <a:t>"</a:t>
            </a:r>
            <a:r>
              <a:rPr lang="en-US" sz="1200" dirty="0">
                <a:latin typeface="+mj-lt"/>
              </a:rPr>
              <a:t>Addressing Security in a Cross-Layer Composition Architecture", 10th </a:t>
            </a:r>
            <a:r>
              <a:rPr lang="en-US" sz="1200" dirty="0" err="1">
                <a:latin typeface="+mj-lt"/>
              </a:rPr>
              <a:t>Würzburg</a:t>
            </a:r>
            <a:r>
              <a:rPr lang="en-US" sz="1200" dirty="0">
                <a:latin typeface="+mj-lt"/>
              </a:rPr>
              <a:t> Workshop on IP: Joint ITG, ITC, and Euro-NF Workshop "Visions of Future Generation </a:t>
            </a:r>
            <a:r>
              <a:rPr lang="en-US" sz="1200" dirty="0" smtClean="0">
                <a:latin typeface="+mj-lt"/>
              </a:rPr>
              <a:t>Networks“ </a:t>
            </a:r>
            <a:r>
              <a:rPr lang="en-US" sz="1200" dirty="0" err="1" smtClean="0">
                <a:latin typeface="+mj-lt"/>
              </a:rPr>
              <a:t>EuroView</a:t>
            </a:r>
            <a:r>
              <a:rPr lang="en-US" sz="1200" dirty="0" smtClean="0">
                <a:latin typeface="+mj-lt"/>
              </a:rPr>
              <a:t> </a:t>
            </a:r>
            <a:r>
              <a:rPr lang="en-US" sz="1200" dirty="0" err="1">
                <a:latin typeface="+mj-lt"/>
              </a:rPr>
              <a:t>Würzburg</a:t>
            </a:r>
            <a:r>
              <a:rPr lang="en-US" sz="1200" dirty="0">
                <a:latin typeface="+mj-lt"/>
              </a:rPr>
              <a:t>, Germany, August 2, 2010</a:t>
            </a:r>
            <a:endParaRPr lang="de-DE" sz="1200" b="1" dirty="0">
              <a:latin typeface="+mj-lt"/>
            </a:endParaRPr>
          </a:p>
          <a:p>
            <a:pPr marL="0" indent="0">
              <a:buNone/>
            </a:pPr>
            <a:endParaRPr lang="en-US" sz="1200" dirty="0" smtClean="0">
              <a:latin typeface="+mj-lt"/>
            </a:endParaRPr>
          </a:p>
          <a:p>
            <a:pPr marL="0" indent="0">
              <a:buNone/>
            </a:pPr>
            <a:r>
              <a:rPr lang="en-US" sz="1200" dirty="0" smtClean="0">
                <a:latin typeface="+mj-lt"/>
              </a:rPr>
              <a:t>“A </a:t>
            </a:r>
            <a:r>
              <a:rPr lang="en-US" sz="1200" dirty="0">
                <a:latin typeface="+mj-lt"/>
              </a:rPr>
              <a:t>Demonstrator for Cross-Layer </a:t>
            </a:r>
            <a:r>
              <a:rPr lang="en-US" sz="1200" dirty="0" smtClean="0">
                <a:latin typeface="+mj-lt"/>
              </a:rPr>
              <a:t>Composition” </a:t>
            </a:r>
            <a:r>
              <a:rPr lang="en-US" sz="1200" dirty="0">
                <a:latin typeface="+mj-lt"/>
              </a:rPr>
              <a:t>10th </a:t>
            </a:r>
            <a:r>
              <a:rPr lang="en-US" sz="1200" dirty="0" err="1">
                <a:latin typeface="+mj-lt"/>
              </a:rPr>
              <a:t>Würzburg</a:t>
            </a:r>
            <a:r>
              <a:rPr lang="en-US" sz="1200" dirty="0">
                <a:latin typeface="+mj-lt"/>
              </a:rPr>
              <a:t> Workshop on IP: Joint ITG, ITC, and Euro-NF Workshop "Visions of Future Generation Networks“ </a:t>
            </a:r>
            <a:r>
              <a:rPr lang="en-US" sz="1200" dirty="0" err="1">
                <a:latin typeface="+mj-lt"/>
              </a:rPr>
              <a:t>EuroView</a:t>
            </a:r>
            <a:r>
              <a:rPr lang="en-US" sz="1200" dirty="0">
                <a:latin typeface="+mj-lt"/>
              </a:rPr>
              <a:t> </a:t>
            </a:r>
            <a:r>
              <a:rPr lang="en-US" sz="1200" dirty="0" err="1">
                <a:latin typeface="+mj-lt"/>
              </a:rPr>
              <a:t>Würzburg</a:t>
            </a:r>
            <a:r>
              <a:rPr lang="en-US" sz="1200" dirty="0">
                <a:latin typeface="+mj-lt"/>
              </a:rPr>
              <a:t>, Germany, August 2, 2010</a:t>
            </a:r>
            <a:endParaRPr lang="de-DE" sz="1200" b="1" dirty="0">
              <a:latin typeface="+mj-lt"/>
            </a:endParaRPr>
          </a:p>
          <a:p>
            <a:pPr marL="0" indent="0">
              <a:buNone/>
            </a:pPr>
            <a:endParaRPr lang="de-DE" sz="1000" b="1" dirty="0"/>
          </a:p>
        </p:txBody>
      </p:sp>
      <p:sp>
        <p:nvSpPr>
          <p:cNvPr id="4" name="Datumsplatzhalter 3"/>
          <p:cNvSpPr>
            <a:spLocks noGrp="1"/>
          </p:cNvSpPr>
          <p:nvPr>
            <p:ph type="dt" sz="half" idx="4294967295"/>
          </p:nvPr>
        </p:nvSpPr>
        <p:spPr>
          <a:xfrm>
            <a:off x="457200" y="6245225"/>
            <a:ext cx="2133600" cy="476250"/>
          </a:xfrm>
          <a:prstGeom prst="rect">
            <a:avLst/>
          </a:prstGeom>
        </p:spPr>
        <p:txBody>
          <a:bodyPr/>
          <a:lstStyle/>
          <a:p>
            <a:pPr>
              <a:defRPr/>
            </a:pPr>
            <a:r>
              <a:rPr lang="en-US" smtClean="0"/>
              <a:t>May 2010</a:t>
            </a:r>
            <a:endParaRPr lang="de-DE" dirty="0"/>
          </a:p>
        </p:txBody>
      </p:sp>
      <p:sp>
        <p:nvSpPr>
          <p:cNvPr id="5" name="Fußzeilenplatzhalter 4"/>
          <p:cNvSpPr>
            <a:spLocks noGrp="1"/>
          </p:cNvSpPr>
          <p:nvPr>
            <p:ph type="ftr" sz="quarter" idx="4294967295"/>
          </p:nvPr>
        </p:nvSpPr>
        <p:spPr>
          <a:xfrm>
            <a:off x="3124200" y="6245225"/>
            <a:ext cx="2895600" cy="476250"/>
          </a:xfrm>
          <a:prstGeom prst="rect">
            <a:avLst/>
          </a:prstGeom>
        </p:spPr>
        <p:txBody>
          <a:bodyPr/>
          <a:lstStyle/>
          <a:p>
            <a:pPr>
              <a:defRPr/>
            </a:pPr>
            <a:endParaRPr lang="de-DE" dirty="0"/>
          </a:p>
        </p:txBody>
      </p:sp>
      <p:sp>
        <p:nvSpPr>
          <p:cNvPr id="6" name="Foliennummernplatzhalter 5"/>
          <p:cNvSpPr>
            <a:spLocks noGrp="1"/>
          </p:cNvSpPr>
          <p:nvPr>
            <p:ph type="sldNum" sz="quarter" idx="4294967295"/>
          </p:nvPr>
        </p:nvSpPr>
        <p:spPr>
          <a:xfrm>
            <a:off x="6553200" y="6245225"/>
            <a:ext cx="2133600" cy="476250"/>
          </a:xfrm>
          <a:prstGeom prst="rect">
            <a:avLst/>
          </a:prstGeom>
        </p:spPr>
        <p:txBody>
          <a:bodyPr/>
          <a:lstStyle/>
          <a:p>
            <a:pPr>
              <a:defRPr/>
            </a:pPr>
            <a:fld id="{477593B8-D1D0-41CC-932F-27991E46FFBE}" type="slidenum">
              <a:rPr lang="de-DE" smtClean="0"/>
              <a:pPr>
                <a:defRPr/>
              </a:pPr>
              <a:t>26</a:t>
            </a:fld>
            <a:r>
              <a:rPr lang="de-DE" smtClean="0"/>
              <a:t> of 84</a:t>
            </a:r>
            <a:endParaRPr lang="de-DE" dirty="0"/>
          </a:p>
        </p:txBody>
      </p:sp>
    </p:spTree>
    <p:extLst>
      <p:ext uri="{BB962C8B-B14F-4D97-AF65-F5344CB8AC3E}">
        <p14:creationId xmlns:p14="http://schemas.microsoft.com/office/powerpoint/2010/main" val="2871983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sc\Desktop\graph_4327079182407411599.png"/>
          <p:cNvPicPr>
            <a:picLocks noChangeAspect="1" noChangeArrowheads="1"/>
          </p:cNvPicPr>
          <p:nvPr/>
        </p:nvPicPr>
        <p:blipFill>
          <a:blip r:embed="rId2" cstate="print"/>
          <a:srcRect/>
          <a:stretch>
            <a:fillRect/>
          </a:stretch>
        </p:blipFill>
        <p:spPr bwMode="auto">
          <a:xfrm>
            <a:off x="5580112" y="745473"/>
            <a:ext cx="3096344" cy="5727819"/>
          </a:xfrm>
          <a:prstGeom prst="rect">
            <a:avLst/>
          </a:prstGeom>
          <a:noFill/>
        </p:spPr>
      </p:pic>
      <p:pic>
        <p:nvPicPr>
          <p:cNvPr id="1027" name="Picture 3" descr="C:\Users\csc\Desktop\graph_4895759583173491588.png"/>
          <p:cNvPicPr>
            <a:picLocks noChangeAspect="1" noChangeArrowheads="1"/>
          </p:cNvPicPr>
          <p:nvPr/>
        </p:nvPicPr>
        <p:blipFill>
          <a:blip r:embed="rId3" cstate="print"/>
          <a:srcRect/>
          <a:stretch>
            <a:fillRect/>
          </a:stretch>
        </p:blipFill>
        <p:spPr bwMode="auto">
          <a:xfrm>
            <a:off x="2343536" y="719998"/>
            <a:ext cx="3236576" cy="5501375"/>
          </a:xfrm>
          <a:prstGeom prst="rect">
            <a:avLst/>
          </a:prstGeom>
          <a:noFill/>
        </p:spPr>
      </p:pic>
      <p:sp>
        <p:nvSpPr>
          <p:cNvPr id="2" name="Titel 1"/>
          <p:cNvSpPr>
            <a:spLocks noGrp="1"/>
          </p:cNvSpPr>
          <p:nvPr>
            <p:ph type="title"/>
          </p:nvPr>
        </p:nvSpPr>
        <p:spPr/>
        <p:txBody>
          <a:bodyPr/>
          <a:lstStyle/>
          <a:p>
            <a:r>
              <a:rPr lang="de-DE" dirty="0" smtClean="0"/>
              <a:t>Workflow </a:t>
            </a:r>
            <a:r>
              <a:rPr lang="de-DE" dirty="0" err="1" smtClean="0"/>
              <a:t>Visualisation</a:t>
            </a:r>
            <a:endParaRPr lang="de-DE" dirty="0"/>
          </a:p>
        </p:txBody>
      </p:sp>
    </p:spTree>
    <p:extLst>
      <p:ext uri="{BB962C8B-B14F-4D97-AF65-F5344CB8AC3E}">
        <p14:creationId xmlns:p14="http://schemas.microsoft.com/office/powerpoint/2010/main" val="400053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Network </a:t>
            </a:r>
            <a:r>
              <a:rPr lang="de-DE" dirty="0" err="1" smtClean="0"/>
              <a:t>Functional</a:t>
            </a:r>
            <a:r>
              <a:rPr lang="de-DE" dirty="0" smtClean="0"/>
              <a:t> </a:t>
            </a:r>
            <a:r>
              <a:rPr lang="de-DE" dirty="0" err="1" smtClean="0"/>
              <a:t>Composition</a:t>
            </a:r>
            <a:endParaRPr lang="de-DE" dirty="0"/>
          </a:p>
        </p:txBody>
      </p:sp>
      <p:sp>
        <p:nvSpPr>
          <p:cNvPr id="14" name="Inhaltsplatzhalter 13"/>
          <p:cNvSpPr>
            <a:spLocks noGrp="1"/>
          </p:cNvSpPr>
          <p:nvPr>
            <p:ph idx="14"/>
          </p:nvPr>
        </p:nvSpPr>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en-US" dirty="0"/>
          </a:p>
        </p:txBody>
      </p:sp>
      <p:sp>
        <p:nvSpPr>
          <p:cNvPr id="15" name="Textplatzhalter 14"/>
          <p:cNvSpPr>
            <a:spLocks noGrp="1"/>
          </p:cNvSpPr>
          <p:nvPr>
            <p:ph type="body" sz="quarter" idx="15"/>
          </p:nvPr>
        </p:nvSpPr>
        <p:spPr/>
        <p:txBody>
          <a:bodyPr/>
          <a:lstStyle/>
          <a:p>
            <a:r>
              <a:rPr lang="en-US" dirty="0" smtClean="0"/>
              <a:t>Clean slate network approach</a:t>
            </a:r>
            <a:endParaRPr lang="en-US" dirty="0"/>
          </a:p>
        </p:txBody>
      </p:sp>
      <p:sp>
        <p:nvSpPr>
          <p:cNvPr id="4" name="Ellipse 3"/>
          <p:cNvSpPr/>
          <p:nvPr/>
        </p:nvSpPr>
        <p:spPr>
          <a:xfrm>
            <a:off x="4915898" y="3016966"/>
            <a:ext cx="315311" cy="2995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p:cNvSpPr/>
          <p:nvPr/>
        </p:nvSpPr>
        <p:spPr>
          <a:xfrm>
            <a:off x="5462436" y="3200893"/>
            <a:ext cx="315311" cy="299545"/>
          </a:xfrm>
          <a:prstGeom prst="ellipse">
            <a:avLst/>
          </a:pr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p:cNvSpPr/>
          <p:nvPr/>
        </p:nvSpPr>
        <p:spPr>
          <a:xfrm>
            <a:off x="5472946" y="2643844"/>
            <a:ext cx="315311" cy="29954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6114077" y="2827775"/>
            <a:ext cx="315311" cy="299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feil nach rechts 7"/>
          <p:cNvSpPr/>
          <p:nvPr/>
        </p:nvSpPr>
        <p:spPr>
          <a:xfrm>
            <a:off x="3701958" y="2906602"/>
            <a:ext cx="772511" cy="409903"/>
          </a:xfrm>
          <a:prstGeom prst="rightArrow">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elle 8"/>
          <p:cNvGraphicFramePr>
            <a:graphicFrameLocks noGrp="1"/>
          </p:cNvGraphicFramePr>
          <p:nvPr/>
        </p:nvGraphicFramePr>
        <p:xfrm>
          <a:off x="1589365" y="2141582"/>
          <a:ext cx="1592610" cy="2186085"/>
        </p:xfrm>
        <a:graphic>
          <a:graphicData uri="http://schemas.openxmlformats.org/drawingml/2006/table">
            <a:tbl>
              <a:tblPr/>
              <a:tblGrid>
                <a:gridCol w="1592610"/>
              </a:tblGrid>
              <a:tr h="437217">
                <a:tc>
                  <a:txBody>
                    <a:bodyPr/>
                    <a:lstStyle/>
                    <a:p>
                      <a:pPr algn="ctr">
                        <a:lnSpc>
                          <a:spcPct val="115000"/>
                        </a:lnSpc>
                        <a:spcAft>
                          <a:spcPts val="0"/>
                        </a:spcAft>
                      </a:pPr>
                      <a:r>
                        <a:rPr lang="en-US" sz="1800" b="1" dirty="0" smtClean="0">
                          <a:latin typeface="Calibri"/>
                          <a:ea typeface="Calibri"/>
                          <a:cs typeface="Times New Roman"/>
                        </a:rPr>
                        <a:t>Application</a:t>
                      </a:r>
                      <a:endParaRPr lang="en-US"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217">
                <a:tc>
                  <a:txBody>
                    <a:bodyPr/>
                    <a:lstStyle/>
                    <a:p>
                      <a:pPr algn="ctr">
                        <a:lnSpc>
                          <a:spcPct val="115000"/>
                        </a:lnSpc>
                        <a:spcAft>
                          <a:spcPts val="0"/>
                        </a:spcAft>
                      </a:pPr>
                      <a:r>
                        <a:rPr lang="en-US" sz="1800" b="1" dirty="0" smtClean="0">
                          <a:latin typeface="Calibri"/>
                          <a:ea typeface="Calibri"/>
                          <a:cs typeface="Times New Roman"/>
                        </a:rPr>
                        <a:t>Transport</a:t>
                      </a:r>
                      <a:endParaRPr lang="en-US"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217">
                <a:tc>
                  <a:txBody>
                    <a:bodyPr/>
                    <a:lstStyle/>
                    <a:p>
                      <a:pPr algn="ctr">
                        <a:lnSpc>
                          <a:spcPct val="115000"/>
                        </a:lnSpc>
                        <a:spcAft>
                          <a:spcPts val="0"/>
                        </a:spcAft>
                      </a:pPr>
                      <a:r>
                        <a:rPr lang="en-US" sz="1800" b="1" dirty="0" smtClean="0">
                          <a:latin typeface="Calibri"/>
                          <a:ea typeface="Calibri"/>
                          <a:cs typeface="Times New Roman"/>
                        </a:rPr>
                        <a:t>Network</a:t>
                      </a:r>
                      <a:endParaRPr lang="en-US"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7217">
                <a:tc>
                  <a:txBody>
                    <a:bodyPr/>
                    <a:lstStyle/>
                    <a:p>
                      <a:pPr algn="ctr">
                        <a:lnSpc>
                          <a:spcPct val="115000"/>
                        </a:lnSpc>
                        <a:spcAft>
                          <a:spcPts val="0"/>
                        </a:spcAft>
                      </a:pPr>
                      <a:r>
                        <a:rPr lang="en-US" sz="1800" b="1" dirty="0">
                          <a:latin typeface="Calibri"/>
                          <a:ea typeface="Calibri"/>
                          <a:cs typeface="Times New Roman"/>
                        </a:rPr>
                        <a:t>Data </a:t>
                      </a:r>
                      <a:r>
                        <a:rPr lang="en-US" sz="1800" b="1" dirty="0" smtClean="0">
                          <a:latin typeface="Calibri"/>
                          <a:ea typeface="Calibri"/>
                          <a:cs typeface="Times New Roman"/>
                        </a:rPr>
                        <a:t>Link</a:t>
                      </a:r>
                      <a:endParaRPr lang="en-US"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217">
                <a:tc>
                  <a:txBody>
                    <a:bodyPr/>
                    <a:lstStyle/>
                    <a:p>
                      <a:pPr algn="ctr">
                        <a:lnSpc>
                          <a:spcPct val="115000"/>
                        </a:lnSpc>
                        <a:spcAft>
                          <a:spcPts val="0"/>
                        </a:spcAft>
                      </a:pPr>
                      <a:r>
                        <a:rPr lang="en-US" sz="1800" b="1" dirty="0">
                          <a:latin typeface="Calibri"/>
                          <a:ea typeface="Calibri"/>
                          <a:cs typeface="Times New Roman"/>
                        </a:rPr>
                        <a:t>Physical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 name="Gruppieren 9"/>
          <p:cNvGrpSpPr/>
          <p:nvPr/>
        </p:nvGrpSpPr>
        <p:grpSpPr>
          <a:xfrm>
            <a:off x="1428728" y="2000240"/>
            <a:ext cx="1915301" cy="2372498"/>
            <a:chOff x="5288693" y="3200402"/>
            <a:chExt cx="1915301" cy="2372498"/>
          </a:xfrm>
        </p:grpSpPr>
        <p:cxnSp>
          <p:nvCxnSpPr>
            <p:cNvPr id="11" name="Gerade Verbindung 10"/>
            <p:cNvCxnSpPr/>
            <p:nvPr/>
          </p:nvCxnSpPr>
          <p:spPr>
            <a:xfrm rot="5400000" flipH="1" flipV="1">
              <a:off x="5072452" y="3416643"/>
              <a:ext cx="2347783" cy="191530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16200000" flipV="1">
              <a:off x="5140415" y="3521681"/>
              <a:ext cx="2298356" cy="1804082"/>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feld 15"/>
          <p:cNvSpPr txBox="1"/>
          <p:nvPr/>
        </p:nvSpPr>
        <p:spPr>
          <a:xfrm>
            <a:off x="5139050" y="4031013"/>
            <a:ext cx="2265364" cy="1520416"/>
          </a:xfrm>
          <a:prstGeom prst="rect">
            <a:avLst/>
          </a:prstGeom>
          <a:noFill/>
        </p:spPr>
        <p:txBody>
          <a:bodyPr wrap="none" rtlCol="0">
            <a:spAutoFit/>
          </a:bodyPr>
          <a:lstStyle/>
          <a:p>
            <a:pPr lvl="0" eaLnBrk="0" hangingPunct="0">
              <a:spcBef>
                <a:spcPct val="20000"/>
              </a:spcBef>
            </a:pPr>
            <a:r>
              <a:rPr lang="de-DE" sz="1600" kern="0" dirty="0" err="1" smtClean="0">
                <a:solidFill>
                  <a:srgbClr val="000000"/>
                </a:solidFill>
                <a:latin typeface="Arial"/>
              </a:rPr>
              <a:t>Examples</a:t>
            </a:r>
            <a:r>
              <a:rPr lang="de-DE" sz="1600" kern="0" dirty="0" smtClean="0">
                <a:solidFill>
                  <a:srgbClr val="000000"/>
                </a:solidFill>
                <a:latin typeface="Arial"/>
              </a:rPr>
              <a:t>:</a:t>
            </a:r>
            <a:endParaRPr lang="en-US" sz="1600" kern="0" dirty="0" smtClean="0">
              <a:solidFill>
                <a:srgbClr val="000000"/>
              </a:solidFill>
              <a:latin typeface="Arial"/>
            </a:endParaRPr>
          </a:p>
          <a:p>
            <a:pPr marL="342900" lvl="0" indent="-342900" eaLnBrk="0" hangingPunct="0">
              <a:spcBef>
                <a:spcPct val="20000"/>
              </a:spcBef>
              <a:buFontTx/>
              <a:buChar char="•"/>
            </a:pPr>
            <a:r>
              <a:rPr lang="en-US" sz="1600" kern="0" dirty="0" smtClean="0">
                <a:solidFill>
                  <a:srgbClr val="000000"/>
                </a:solidFill>
                <a:latin typeface="Arial"/>
              </a:rPr>
              <a:t>Forward </a:t>
            </a:r>
            <a:r>
              <a:rPr lang="en-US" sz="1600" kern="0" dirty="0">
                <a:solidFill>
                  <a:srgbClr val="000000"/>
                </a:solidFill>
                <a:latin typeface="Arial"/>
              </a:rPr>
              <a:t>a Packet</a:t>
            </a:r>
          </a:p>
          <a:p>
            <a:pPr marL="342900" lvl="0" indent="-342900" eaLnBrk="0" hangingPunct="0">
              <a:spcBef>
                <a:spcPct val="20000"/>
              </a:spcBef>
              <a:buFontTx/>
              <a:buChar char="•"/>
            </a:pPr>
            <a:r>
              <a:rPr lang="en-US" sz="1600" kern="0" dirty="0">
                <a:solidFill>
                  <a:srgbClr val="000000"/>
                </a:solidFill>
                <a:latin typeface="Arial"/>
              </a:rPr>
              <a:t>Fragment a </a:t>
            </a:r>
            <a:r>
              <a:rPr lang="en-US" sz="1600" kern="0" dirty="0" smtClean="0">
                <a:solidFill>
                  <a:srgbClr val="000000"/>
                </a:solidFill>
                <a:latin typeface="Arial"/>
              </a:rPr>
              <a:t>Packet</a:t>
            </a:r>
          </a:p>
          <a:p>
            <a:pPr marL="342900" lvl="0" indent="-342900" eaLnBrk="0" hangingPunct="0">
              <a:spcBef>
                <a:spcPct val="20000"/>
              </a:spcBef>
              <a:buFontTx/>
              <a:buChar char="•"/>
            </a:pPr>
            <a:r>
              <a:rPr lang="de-DE" sz="1600" kern="0" dirty="0" smtClean="0">
                <a:solidFill>
                  <a:srgbClr val="000000"/>
                </a:solidFill>
                <a:latin typeface="Arial"/>
              </a:rPr>
              <a:t>Flow </a:t>
            </a:r>
            <a:r>
              <a:rPr lang="de-DE" sz="1600" kern="0" dirty="0" err="1" smtClean="0">
                <a:solidFill>
                  <a:srgbClr val="000000"/>
                </a:solidFill>
                <a:latin typeface="Arial"/>
              </a:rPr>
              <a:t>Control</a:t>
            </a:r>
            <a:endParaRPr lang="de-DE" sz="1600" kern="0" dirty="0" smtClean="0">
              <a:solidFill>
                <a:srgbClr val="000000"/>
              </a:solidFill>
              <a:latin typeface="Arial"/>
            </a:endParaRPr>
          </a:p>
          <a:p>
            <a:pPr marL="342900" lvl="0" indent="-342900" eaLnBrk="0" hangingPunct="0">
              <a:spcBef>
                <a:spcPct val="20000"/>
              </a:spcBef>
              <a:buFontTx/>
              <a:buChar char="•"/>
            </a:pPr>
            <a:r>
              <a:rPr lang="de-DE" sz="1600" kern="0" dirty="0" smtClean="0">
                <a:solidFill>
                  <a:srgbClr val="000000"/>
                </a:solidFill>
                <a:latin typeface="Arial"/>
              </a:rPr>
              <a:t>Error </a:t>
            </a:r>
            <a:r>
              <a:rPr lang="de-DE" sz="1600" kern="0" dirty="0" err="1" smtClean="0">
                <a:solidFill>
                  <a:srgbClr val="000000"/>
                </a:solidFill>
                <a:latin typeface="Arial"/>
              </a:rPr>
              <a:t>Correction</a:t>
            </a:r>
            <a:endParaRPr lang="en-US" sz="1600" kern="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Approaches</a:t>
            </a:r>
            <a:r>
              <a:rPr lang="de-DE" dirty="0" smtClean="0"/>
              <a:t> </a:t>
            </a:r>
            <a:r>
              <a:rPr lang="de-DE" dirty="0" err="1" smtClean="0"/>
              <a:t>for</a:t>
            </a:r>
            <a:r>
              <a:rPr lang="de-DE" dirty="0" smtClean="0"/>
              <a:t> Network </a:t>
            </a:r>
            <a:r>
              <a:rPr lang="de-DE" dirty="0" err="1" smtClean="0"/>
              <a:t>Functional</a:t>
            </a:r>
            <a:r>
              <a:rPr lang="de-DE" dirty="0" smtClean="0"/>
              <a:t> </a:t>
            </a:r>
            <a:r>
              <a:rPr lang="de-DE" dirty="0" err="1" smtClean="0"/>
              <a:t>Composition</a:t>
            </a:r>
            <a:endParaRPr lang="en-US" dirty="0"/>
          </a:p>
        </p:txBody>
      </p:sp>
      <p:sp>
        <p:nvSpPr>
          <p:cNvPr id="3" name="Inhaltsplatzhalter 2"/>
          <p:cNvSpPr>
            <a:spLocks noGrp="1"/>
          </p:cNvSpPr>
          <p:nvPr>
            <p:ph idx="14"/>
          </p:nvPr>
        </p:nvSpPr>
        <p:spPr/>
        <p:txBody>
          <a:bodyPr/>
          <a:lstStyle/>
          <a:p>
            <a:r>
              <a:rPr lang="de-DE" sz="1800" dirty="0" err="1" smtClean="0"/>
              <a:t>Netlets</a:t>
            </a:r>
            <a:r>
              <a:rPr lang="de-DE" sz="1800" dirty="0" smtClean="0"/>
              <a:t> </a:t>
            </a:r>
            <a:r>
              <a:rPr lang="de-DE" sz="1800" dirty="0" err="1" smtClean="0"/>
              <a:t>are</a:t>
            </a:r>
            <a:r>
              <a:rPr lang="de-DE" sz="1800" dirty="0" smtClean="0"/>
              <a:t> </a:t>
            </a:r>
            <a:r>
              <a:rPr lang="de-DE" sz="1800" dirty="0" err="1" smtClean="0"/>
              <a:t>created</a:t>
            </a:r>
            <a:r>
              <a:rPr lang="de-DE" sz="1800" dirty="0" smtClean="0"/>
              <a:t> </a:t>
            </a:r>
            <a:r>
              <a:rPr lang="de-DE" sz="1800" dirty="0" err="1" smtClean="0"/>
              <a:t>and</a:t>
            </a:r>
            <a:r>
              <a:rPr lang="de-DE" sz="1800" dirty="0" smtClean="0"/>
              <a:t> </a:t>
            </a:r>
            <a:r>
              <a:rPr lang="de-DE" sz="1800" dirty="0" err="1" smtClean="0"/>
              <a:t>evaluated</a:t>
            </a:r>
            <a:r>
              <a:rPr lang="de-DE" sz="1800" dirty="0" smtClean="0"/>
              <a:t> </a:t>
            </a:r>
            <a:r>
              <a:rPr lang="de-DE" sz="1800" dirty="0" err="1" smtClean="0"/>
              <a:t>at</a:t>
            </a:r>
            <a:r>
              <a:rPr lang="de-DE" sz="1800" dirty="0" smtClean="0"/>
              <a:t> design time – </a:t>
            </a:r>
            <a:r>
              <a:rPr lang="de-DE" sz="1800" dirty="0" err="1" smtClean="0"/>
              <a:t>chosen</a:t>
            </a:r>
            <a:r>
              <a:rPr lang="de-DE" sz="1800" dirty="0" smtClean="0"/>
              <a:t> </a:t>
            </a:r>
            <a:r>
              <a:rPr lang="de-DE" sz="1800" dirty="0" err="1" smtClean="0"/>
              <a:t>at</a:t>
            </a:r>
            <a:r>
              <a:rPr lang="de-DE" sz="1800" dirty="0" smtClean="0"/>
              <a:t> </a:t>
            </a:r>
            <a:r>
              <a:rPr lang="de-DE" sz="1800" dirty="0" err="1" smtClean="0"/>
              <a:t>runtime</a:t>
            </a:r>
            <a:endParaRPr lang="en-US" sz="1800" dirty="0"/>
          </a:p>
        </p:txBody>
      </p:sp>
      <p:sp>
        <p:nvSpPr>
          <p:cNvPr id="4" name="Textplatzhalter 3"/>
          <p:cNvSpPr>
            <a:spLocks noGrp="1"/>
          </p:cNvSpPr>
          <p:nvPr>
            <p:ph type="body" sz="quarter" idx="15"/>
          </p:nvPr>
        </p:nvSpPr>
        <p:spPr/>
        <p:txBody>
          <a:bodyPr/>
          <a:lstStyle/>
          <a:p>
            <a:r>
              <a:rPr lang="de-DE" dirty="0" err="1" smtClean="0"/>
              <a:t>Netlet</a:t>
            </a:r>
            <a:r>
              <a:rPr lang="de-DE" dirty="0" smtClean="0"/>
              <a:t>-Approach	</a:t>
            </a:r>
            <a:endParaRPr lang="en-US" dirty="0"/>
          </a:p>
        </p:txBody>
      </p:sp>
      <p:sp>
        <p:nvSpPr>
          <p:cNvPr id="5" name="Rechteck 4"/>
          <p:cNvSpPr/>
          <p:nvPr/>
        </p:nvSpPr>
        <p:spPr>
          <a:xfrm>
            <a:off x="3286124" y="3790950"/>
            <a:ext cx="5334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hteck 5"/>
          <p:cNvSpPr/>
          <p:nvPr/>
        </p:nvSpPr>
        <p:spPr>
          <a:xfrm>
            <a:off x="3990973" y="3790950"/>
            <a:ext cx="504825"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hteck 6"/>
          <p:cNvSpPr/>
          <p:nvPr/>
        </p:nvSpPr>
        <p:spPr>
          <a:xfrm>
            <a:off x="4724398" y="3790950"/>
            <a:ext cx="514349"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hteck 7"/>
          <p:cNvSpPr/>
          <p:nvPr/>
        </p:nvSpPr>
        <p:spPr>
          <a:xfrm>
            <a:off x="3276598" y="3057525"/>
            <a:ext cx="1971675" cy="571500"/>
          </a:xfrm>
          <a:prstGeom prst="rect">
            <a:avLst/>
          </a:prstGeom>
          <a:solidFill>
            <a:srgbClr val="86120D"/>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800" dirty="0" err="1" smtClean="0"/>
              <a:t>Netlet</a:t>
            </a:r>
            <a:r>
              <a:rPr lang="de-DE" sz="1800" dirty="0" smtClean="0"/>
              <a:t> </a:t>
            </a:r>
            <a:r>
              <a:rPr lang="de-DE" sz="1800" dirty="0" err="1" smtClean="0"/>
              <a:t>Selection</a:t>
            </a:r>
            <a:endParaRPr lang="en-US" sz="1800" dirty="0"/>
          </a:p>
        </p:txBody>
      </p:sp>
      <p:sp>
        <p:nvSpPr>
          <p:cNvPr id="9" name="Ellipse 8"/>
          <p:cNvSpPr/>
          <p:nvPr/>
        </p:nvSpPr>
        <p:spPr>
          <a:xfrm>
            <a:off x="3385643" y="4101005"/>
            <a:ext cx="315311" cy="2995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4823916" y="4616218"/>
            <a:ext cx="315311" cy="299545"/>
          </a:xfrm>
          <a:prstGeom prst="ellipse">
            <a:avLst/>
          </a:pr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leichschenkliges Dreieck 10"/>
          <p:cNvSpPr/>
          <p:nvPr/>
        </p:nvSpPr>
        <p:spPr>
          <a:xfrm>
            <a:off x="3395168" y="4629089"/>
            <a:ext cx="315311" cy="299545"/>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4085729" y="4545991"/>
            <a:ext cx="315311" cy="29954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4085728" y="4094107"/>
            <a:ext cx="315311" cy="2995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4823916" y="4101868"/>
            <a:ext cx="315311" cy="29954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3267073" y="5191125"/>
            <a:ext cx="1971675" cy="571500"/>
          </a:xfrm>
          <a:prstGeom prst="rect">
            <a:avLst/>
          </a:prstGeom>
          <a:solidFill>
            <a:srgbClr val="103D8A"/>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800" dirty="0" smtClean="0"/>
              <a:t>Basic Network Access</a:t>
            </a:r>
            <a:endParaRPr lang="en-US" sz="1800" dirty="0"/>
          </a:p>
        </p:txBody>
      </p:sp>
      <p:cxnSp>
        <p:nvCxnSpPr>
          <p:cNvPr id="18" name="Gerade Verbindung mit Pfeil 17"/>
          <p:cNvCxnSpPr/>
          <p:nvPr/>
        </p:nvCxnSpPr>
        <p:spPr>
          <a:xfrm>
            <a:off x="4252910" y="2476500"/>
            <a:ext cx="9525" cy="581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feld 18"/>
          <p:cNvSpPr txBox="1"/>
          <p:nvPr/>
        </p:nvSpPr>
        <p:spPr>
          <a:xfrm>
            <a:off x="4519116" y="2333267"/>
            <a:ext cx="1771651" cy="646331"/>
          </a:xfrm>
          <a:prstGeom prst="rect">
            <a:avLst/>
          </a:prstGeom>
          <a:noFill/>
        </p:spPr>
        <p:txBody>
          <a:bodyPr wrap="square" rtlCol="0">
            <a:spAutoFit/>
          </a:bodyPr>
          <a:lstStyle/>
          <a:p>
            <a:r>
              <a:rPr lang="de-DE" sz="1800" dirty="0" err="1" smtClean="0"/>
              <a:t>Application</a:t>
            </a:r>
            <a:r>
              <a:rPr lang="de-DE" sz="1800" dirty="0" smtClean="0"/>
              <a:t> </a:t>
            </a:r>
            <a:r>
              <a:rPr lang="de-DE" sz="1800" dirty="0" err="1" smtClean="0"/>
              <a:t>Requirements</a:t>
            </a:r>
            <a:endParaRPr lang="en-US" sz="1800" dirty="0"/>
          </a:p>
        </p:txBody>
      </p:sp>
    </p:spTree>
    <p:extLst>
      <p:ext uri="{BB962C8B-B14F-4D97-AF65-F5344CB8AC3E}">
        <p14:creationId xmlns:p14="http://schemas.microsoft.com/office/powerpoint/2010/main" val="354505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Approaches</a:t>
            </a:r>
            <a:r>
              <a:rPr lang="de-DE" dirty="0" smtClean="0"/>
              <a:t> </a:t>
            </a:r>
            <a:r>
              <a:rPr lang="de-DE" dirty="0" err="1" smtClean="0"/>
              <a:t>for</a:t>
            </a:r>
            <a:r>
              <a:rPr lang="de-DE" dirty="0" smtClean="0"/>
              <a:t> Network </a:t>
            </a:r>
            <a:r>
              <a:rPr lang="de-DE" dirty="0" err="1" smtClean="0"/>
              <a:t>Functional</a:t>
            </a:r>
            <a:r>
              <a:rPr lang="de-DE" dirty="0" smtClean="0"/>
              <a:t> </a:t>
            </a:r>
            <a:r>
              <a:rPr lang="de-DE" dirty="0" err="1" smtClean="0"/>
              <a:t>Composition</a:t>
            </a:r>
            <a:endParaRPr lang="en-US" dirty="0"/>
          </a:p>
        </p:txBody>
      </p:sp>
      <p:sp>
        <p:nvSpPr>
          <p:cNvPr id="3" name="Inhaltsplatzhalter 2"/>
          <p:cNvSpPr>
            <a:spLocks noGrp="1"/>
          </p:cNvSpPr>
          <p:nvPr>
            <p:ph idx="14"/>
          </p:nvPr>
        </p:nvSpPr>
        <p:spPr/>
        <p:txBody>
          <a:bodyPr/>
          <a:lstStyle/>
          <a:p>
            <a:r>
              <a:rPr lang="de-DE" sz="1800" dirty="0" smtClean="0"/>
              <a:t>Network </a:t>
            </a:r>
            <a:r>
              <a:rPr lang="de-DE" sz="1800" dirty="0" err="1" smtClean="0"/>
              <a:t>services</a:t>
            </a:r>
            <a:r>
              <a:rPr lang="de-DE" sz="1800" dirty="0" smtClean="0"/>
              <a:t> </a:t>
            </a:r>
            <a:r>
              <a:rPr lang="de-DE" sz="1800" dirty="0" err="1" smtClean="0"/>
              <a:t>are</a:t>
            </a:r>
            <a:r>
              <a:rPr lang="de-DE" sz="1800" dirty="0" smtClean="0"/>
              <a:t> </a:t>
            </a:r>
            <a:r>
              <a:rPr lang="de-DE" sz="1800" dirty="0" err="1" smtClean="0"/>
              <a:t>ordered</a:t>
            </a:r>
            <a:r>
              <a:rPr lang="de-DE" sz="1800" dirty="0" smtClean="0"/>
              <a:t> – </a:t>
            </a:r>
            <a:r>
              <a:rPr lang="de-DE" sz="1800" dirty="0" err="1" smtClean="0"/>
              <a:t>distinct</a:t>
            </a:r>
            <a:r>
              <a:rPr lang="de-DE" sz="1800" dirty="0" smtClean="0"/>
              <a:t> </a:t>
            </a:r>
            <a:r>
              <a:rPr lang="de-DE" sz="1800" dirty="0" err="1" smtClean="0"/>
              <a:t>interfaces</a:t>
            </a:r>
            <a:r>
              <a:rPr lang="de-DE" sz="1800" dirty="0" smtClean="0"/>
              <a:t> </a:t>
            </a:r>
            <a:r>
              <a:rPr lang="de-DE" sz="1800" dirty="0" err="1" smtClean="0"/>
              <a:t>to</a:t>
            </a:r>
            <a:r>
              <a:rPr lang="de-DE" sz="1800" dirty="0" smtClean="0"/>
              <a:t> </a:t>
            </a:r>
            <a:r>
              <a:rPr lang="de-DE" sz="1800" dirty="0" err="1" smtClean="0"/>
              <a:t>upper</a:t>
            </a:r>
            <a:r>
              <a:rPr lang="de-DE" sz="1800" dirty="0" smtClean="0"/>
              <a:t> </a:t>
            </a:r>
            <a:r>
              <a:rPr lang="de-DE" sz="1800" dirty="0" err="1" smtClean="0"/>
              <a:t>and</a:t>
            </a:r>
            <a:r>
              <a:rPr lang="de-DE" sz="1800" dirty="0" smtClean="0"/>
              <a:t> </a:t>
            </a:r>
            <a:r>
              <a:rPr lang="de-DE" sz="1800" dirty="0" err="1" smtClean="0"/>
              <a:t>lower</a:t>
            </a:r>
            <a:r>
              <a:rPr lang="de-DE" sz="1800" dirty="0" smtClean="0"/>
              <a:t> </a:t>
            </a:r>
            <a:r>
              <a:rPr lang="de-DE" sz="1800" dirty="0" err="1" smtClean="0"/>
              <a:t>blocks</a:t>
            </a:r>
            <a:endParaRPr lang="en-US" sz="1800" dirty="0"/>
          </a:p>
        </p:txBody>
      </p:sp>
      <p:sp>
        <p:nvSpPr>
          <p:cNvPr id="4" name="Textplatzhalter 3"/>
          <p:cNvSpPr>
            <a:spLocks noGrp="1"/>
          </p:cNvSpPr>
          <p:nvPr>
            <p:ph type="body" sz="quarter" idx="15"/>
          </p:nvPr>
        </p:nvSpPr>
        <p:spPr/>
        <p:txBody>
          <a:bodyPr/>
          <a:lstStyle/>
          <a:p>
            <a:r>
              <a:rPr lang="de-DE" dirty="0" smtClean="0"/>
              <a:t>Silo-Approach</a:t>
            </a:r>
            <a:endParaRPr lang="en-US" dirty="0"/>
          </a:p>
        </p:txBody>
      </p:sp>
      <p:sp>
        <p:nvSpPr>
          <p:cNvPr id="5" name="Rechteck 4"/>
          <p:cNvSpPr/>
          <p:nvPr/>
        </p:nvSpPr>
        <p:spPr>
          <a:xfrm>
            <a:off x="3234229" y="3400425"/>
            <a:ext cx="1594946" cy="1504950"/>
          </a:xfrm>
          <a:prstGeom prst="rect">
            <a:avLst/>
          </a:prstGeom>
        </p:spPr>
        <p:style>
          <a:lnRef idx="1">
            <a:schemeClr val="accent1"/>
          </a:lnRef>
          <a:fillRef idx="3">
            <a:schemeClr val="accent1"/>
          </a:fillRef>
          <a:effectRef idx="2">
            <a:schemeClr val="accent1"/>
          </a:effectRef>
          <a:fontRef idx="minor">
            <a:schemeClr val="lt1"/>
          </a:fontRef>
        </p:style>
        <p:txBody>
          <a:bodyPr lIns="10800" rIns="10800" rtlCol="0" anchor="ctr"/>
          <a:lstStyle/>
          <a:p>
            <a:pPr algn="ctr"/>
            <a:endParaRPr lang="en-US" sz="1400"/>
          </a:p>
        </p:txBody>
      </p:sp>
      <p:sp>
        <p:nvSpPr>
          <p:cNvPr id="9" name="Ellipse 8"/>
          <p:cNvSpPr/>
          <p:nvPr/>
        </p:nvSpPr>
        <p:spPr>
          <a:xfrm>
            <a:off x="3357068" y="3493252"/>
            <a:ext cx="315311" cy="299545"/>
          </a:xfrm>
          <a:prstGeom prst="ellips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a</a:t>
            </a:r>
            <a:endParaRPr lang="en-US" sz="1400" dirty="0"/>
          </a:p>
        </p:txBody>
      </p:sp>
      <p:sp>
        <p:nvSpPr>
          <p:cNvPr id="10" name="Ellipse 9"/>
          <p:cNvSpPr/>
          <p:nvPr/>
        </p:nvSpPr>
        <p:spPr>
          <a:xfrm>
            <a:off x="4302829" y="3502777"/>
            <a:ext cx="315311" cy="299545"/>
          </a:xfrm>
          <a:prstGeom prst="ellips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x</a:t>
            </a:r>
            <a:endParaRPr lang="en-US" sz="1400" dirty="0"/>
          </a:p>
        </p:txBody>
      </p:sp>
      <p:sp>
        <p:nvSpPr>
          <p:cNvPr id="11" name="Gleichschenkliges Dreieck 10"/>
          <p:cNvSpPr/>
          <p:nvPr/>
        </p:nvSpPr>
        <p:spPr>
          <a:xfrm>
            <a:off x="3385642" y="3951171"/>
            <a:ext cx="315311" cy="299545"/>
          </a:xfrm>
          <a:prstGeom prst="triangl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1</a:t>
            </a:r>
            <a:endParaRPr lang="en-US" sz="1400" dirty="0"/>
          </a:p>
        </p:txBody>
      </p:sp>
      <p:sp>
        <p:nvSpPr>
          <p:cNvPr id="12" name="Rechteck 11"/>
          <p:cNvSpPr/>
          <p:nvPr/>
        </p:nvSpPr>
        <p:spPr>
          <a:xfrm>
            <a:off x="3414218" y="4460080"/>
            <a:ext cx="315311" cy="299545"/>
          </a:xfrm>
          <a:prstGeom prst="rect">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I</a:t>
            </a:r>
            <a:endParaRPr lang="en-US" sz="1400" dirty="0"/>
          </a:p>
        </p:txBody>
      </p:sp>
      <p:sp>
        <p:nvSpPr>
          <p:cNvPr id="15" name="Ellipse 14"/>
          <p:cNvSpPr/>
          <p:nvPr/>
        </p:nvSpPr>
        <p:spPr>
          <a:xfrm>
            <a:off x="3843830" y="3502776"/>
            <a:ext cx="315311" cy="299545"/>
          </a:xfrm>
          <a:prstGeom prst="ellips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b</a:t>
            </a:r>
            <a:endParaRPr lang="en-US" sz="1400" dirty="0"/>
          </a:p>
        </p:txBody>
      </p:sp>
      <p:cxnSp>
        <p:nvCxnSpPr>
          <p:cNvPr id="18" name="Gerade Verbindung mit Pfeil 17"/>
          <p:cNvCxnSpPr/>
          <p:nvPr/>
        </p:nvCxnSpPr>
        <p:spPr>
          <a:xfrm>
            <a:off x="3881436" y="2762250"/>
            <a:ext cx="9525" cy="581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feld 18"/>
          <p:cNvSpPr txBox="1"/>
          <p:nvPr/>
        </p:nvSpPr>
        <p:spPr>
          <a:xfrm>
            <a:off x="4147642" y="2619017"/>
            <a:ext cx="1771651" cy="646331"/>
          </a:xfrm>
          <a:prstGeom prst="rect">
            <a:avLst/>
          </a:prstGeom>
          <a:noFill/>
        </p:spPr>
        <p:txBody>
          <a:bodyPr wrap="square" rtlCol="0">
            <a:spAutoFit/>
          </a:bodyPr>
          <a:lstStyle/>
          <a:p>
            <a:pPr algn="ctr"/>
            <a:r>
              <a:rPr lang="de-DE" sz="1800" dirty="0" err="1" smtClean="0"/>
              <a:t>Application</a:t>
            </a:r>
            <a:r>
              <a:rPr lang="de-DE" sz="1800" dirty="0" smtClean="0"/>
              <a:t> </a:t>
            </a:r>
            <a:r>
              <a:rPr lang="de-DE" sz="1800" dirty="0" err="1" smtClean="0"/>
              <a:t>Requirements</a:t>
            </a:r>
            <a:endParaRPr lang="en-US" sz="1800" dirty="0"/>
          </a:p>
        </p:txBody>
      </p:sp>
      <p:sp>
        <p:nvSpPr>
          <p:cNvPr id="20" name="Rechteck 19"/>
          <p:cNvSpPr/>
          <p:nvPr/>
        </p:nvSpPr>
        <p:spPr>
          <a:xfrm>
            <a:off x="3873218" y="4460080"/>
            <a:ext cx="315311" cy="299545"/>
          </a:xfrm>
          <a:prstGeom prst="rect">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II</a:t>
            </a:r>
            <a:endParaRPr lang="en-US" sz="1400" dirty="0"/>
          </a:p>
        </p:txBody>
      </p:sp>
      <p:sp>
        <p:nvSpPr>
          <p:cNvPr id="21" name="Gleichschenkliges Dreieck 20"/>
          <p:cNvSpPr/>
          <p:nvPr/>
        </p:nvSpPr>
        <p:spPr>
          <a:xfrm>
            <a:off x="3868134" y="3951170"/>
            <a:ext cx="315311" cy="299545"/>
          </a:xfrm>
          <a:prstGeom prst="triangl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2</a:t>
            </a:r>
            <a:endParaRPr lang="en-US" sz="1400" dirty="0"/>
          </a:p>
        </p:txBody>
      </p:sp>
      <p:sp>
        <p:nvSpPr>
          <p:cNvPr id="22" name="Rechteck 21"/>
          <p:cNvSpPr/>
          <p:nvPr/>
        </p:nvSpPr>
        <p:spPr>
          <a:xfrm>
            <a:off x="4309066" y="4462460"/>
            <a:ext cx="315311" cy="299545"/>
          </a:xfrm>
          <a:prstGeom prst="rect">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IV</a:t>
            </a:r>
            <a:endParaRPr lang="en-US" sz="1400" dirty="0"/>
          </a:p>
        </p:txBody>
      </p:sp>
    </p:spTree>
    <p:extLst>
      <p:ext uri="{BB962C8B-B14F-4D97-AF65-F5344CB8AC3E}">
        <p14:creationId xmlns:p14="http://schemas.microsoft.com/office/powerpoint/2010/main" val="20891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0"/>
                                        </p:tgtEl>
                                        <p:attrNameLst>
                                          <p:attrName>fillcolor</p:attrName>
                                        </p:attrNameLst>
                                      </p:cBhvr>
                                      <p:to>
                                        <a:srgbClr val="FF00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21"/>
                                        </p:tgtEl>
                                        <p:attrNameLst>
                                          <p:attrName>fillcolor</p:attrName>
                                        </p:attrNameLst>
                                      </p:cBhvr>
                                      <p:to>
                                        <a:srgbClr val="FF000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2000" fill="hold"/>
                                        <p:tgtEl>
                                          <p:spTgt spid="9"/>
                                        </p:tgtEl>
                                        <p:attrNameLst>
                                          <p:attrName>fillcolor</p:attrName>
                                        </p:attrNameLst>
                                      </p:cBhvr>
                                      <p:to>
                                        <a:srgbClr val="FF0000"/>
                                      </p:to>
                                    </p:animClr>
                                    <p:set>
                                      <p:cBhvr>
                                        <p:cTn id="15" dur="2000" fill="hold"/>
                                        <p:tgtEl>
                                          <p:spTgt spid="9"/>
                                        </p:tgtEl>
                                        <p:attrNameLst>
                                          <p:attrName>fill.type</p:attrName>
                                        </p:attrNameLst>
                                      </p:cBhvr>
                                      <p:to>
                                        <p:strVal val="solid"/>
                                      </p:to>
                                    </p:set>
                                    <p:set>
                                      <p:cBhvr>
                                        <p:cTn id="16"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Approaches</a:t>
            </a:r>
            <a:r>
              <a:rPr lang="de-DE" dirty="0"/>
              <a:t> </a:t>
            </a:r>
            <a:r>
              <a:rPr lang="de-DE" dirty="0" err="1"/>
              <a:t>for</a:t>
            </a:r>
            <a:r>
              <a:rPr lang="de-DE" dirty="0"/>
              <a:t> Network </a:t>
            </a:r>
            <a:r>
              <a:rPr lang="de-DE" dirty="0" err="1"/>
              <a:t>Functional</a:t>
            </a:r>
            <a:r>
              <a:rPr lang="de-DE" dirty="0"/>
              <a:t> </a:t>
            </a:r>
            <a:r>
              <a:rPr lang="de-DE" dirty="0" err="1"/>
              <a:t>Composition</a:t>
            </a:r>
            <a:endParaRPr lang="en-US" dirty="0"/>
          </a:p>
        </p:txBody>
      </p:sp>
      <p:sp>
        <p:nvSpPr>
          <p:cNvPr id="3" name="Inhaltsplatzhalter 2"/>
          <p:cNvSpPr>
            <a:spLocks noGrp="1"/>
          </p:cNvSpPr>
          <p:nvPr>
            <p:ph idx="14"/>
          </p:nvPr>
        </p:nvSpPr>
        <p:spPr/>
        <p:txBody>
          <a:bodyPr/>
          <a:lstStyle/>
          <a:p>
            <a:r>
              <a:rPr lang="de-DE" sz="1800" dirty="0" smtClean="0"/>
              <a:t>Network Services </a:t>
            </a:r>
            <a:r>
              <a:rPr lang="de-DE" sz="1800" dirty="0" err="1" smtClean="0"/>
              <a:t>can</a:t>
            </a:r>
            <a:r>
              <a:rPr lang="de-DE" sz="1800" dirty="0" smtClean="0"/>
              <a:t> </a:t>
            </a:r>
            <a:r>
              <a:rPr lang="de-DE" sz="1800" dirty="0" err="1" smtClean="0"/>
              <a:t>be</a:t>
            </a:r>
            <a:r>
              <a:rPr lang="de-DE" sz="1800" dirty="0" smtClean="0"/>
              <a:t> </a:t>
            </a:r>
            <a:r>
              <a:rPr lang="de-DE" sz="1800" dirty="0" err="1" smtClean="0"/>
              <a:t>combined</a:t>
            </a:r>
            <a:r>
              <a:rPr lang="de-DE" sz="1800" dirty="0" smtClean="0"/>
              <a:t> </a:t>
            </a:r>
            <a:r>
              <a:rPr lang="de-DE" sz="1800" dirty="0" err="1" smtClean="0"/>
              <a:t>with</a:t>
            </a:r>
            <a:r>
              <a:rPr lang="de-DE" sz="1800" dirty="0" smtClean="0"/>
              <a:t> </a:t>
            </a:r>
            <a:r>
              <a:rPr lang="de-DE" sz="1800" dirty="0" err="1" smtClean="0"/>
              <a:t>arbitrary</a:t>
            </a:r>
            <a:r>
              <a:rPr lang="de-DE" sz="1800" dirty="0" smtClean="0"/>
              <a:t> </a:t>
            </a:r>
            <a:r>
              <a:rPr lang="de-DE" sz="1800" dirty="0" err="1" smtClean="0"/>
              <a:t>services</a:t>
            </a:r>
            <a:r>
              <a:rPr lang="de-DE" sz="1800" dirty="0" smtClean="0"/>
              <a:t> </a:t>
            </a:r>
            <a:r>
              <a:rPr lang="de-DE" sz="1800" dirty="0" err="1" smtClean="0"/>
              <a:t>at</a:t>
            </a:r>
            <a:r>
              <a:rPr lang="de-DE" sz="1800" dirty="0" smtClean="0"/>
              <a:t> </a:t>
            </a:r>
            <a:r>
              <a:rPr lang="de-DE" sz="1800" dirty="0" err="1" smtClean="0"/>
              <a:t>runtime</a:t>
            </a:r>
            <a:endParaRPr lang="en-US" sz="1800" dirty="0"/>
          </a:p>
        </p:txBody>
      </p:sp>
      <p:sp>
        <p:nvSpPr>
          <p:cNvPr id="4" name="Textplatzhalter 3"/>
          <p:cNvSpPr>
            <a:spLocks noGrp="1"/>
          </p:cNvSpPr>
          <p:nvPr>
            <p:ph type="body" sz="quarter" idx="15"/>
          </p:nvPr>
        </p:nvSpPr>
        <p:spPr/>
        <p:txBody>
          <a:bodyPr/>
          <a:lstStyle/>
          <a:p>
            <a:r>
              <a:rPr lang="de-DE" dirty="0" smtClean="0"/>
              <a:t>Dynamic </a:t>
            </a:r>
            <a:r>
              <a:rPr lang="de-DE" dirty="0" err="1" smtClean="0"/>
              <a:t>Composition</a:t>
            </a:r>
            <a:endParaRPr lang="en-US" dirty="0"/>
          </a:p>
        </p:txBody>
      </p:sp>
      <p:sp>
        <p:nvSpPr>
          <p:cNvPr id="5" name="Rechteck 4"/>
          <p:cNvSpPr/>
          <p:nvPr/>
        </p:nvSpPr>
        <p:spPr>
          <a:xfrm>
            <a:off x="3038170" y="3400424"/>
            <a:ext cx="1921557" cy="1820505"/>
          </a:xfrm>
          <a:prstGeom prst="rect">
            <a:avLst/>
          </a:prstGeom>
        </p:spPr>
        <p:style>
          <a:lnRef idx="1">
            <a:schemeClr val="accent1"/>
          </a:lnRef>
          <a:fillRef idx="3">
            <a:schemeClr val="accent1"/>
          </a:fillRef>
          <a:effectRef idx="2">
            <a:schemeClr val="accent1"/>
          </a:effectRef>
          <a:fontRef idx="minor">
            <a:schemeClr val="lt1"/>
          </a:fontRef>
        </p:style>
        <p:txBody>
          <a:bodyPr lIns="10800" rIns="10800" rtlCol="0" anchor="ctr"/>
          <a:lstStyle/>
          <a:p>
            <a:pPr algn="ctr"/>
            <a:endParaRPr lang="en-US" sz="1400"/>
          </a:p>
        </p:txBody>
      </p:sp>
      <p:sp>
        <p:nvSpPr>
          <p:cNvPr id="6" name="Ellipse 5"/>
          <p:cNvSpPr/>
          <p:nvPr/>
        </p:nvSpPr>
        <p:spPr>
          <a:xfrm>
            <a:off x="3357068" y="3493252"/>
            <a:ext cx="315311" cy="299545"/>
          </a:xfrm>
          <a:prstGeom prst="ellips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a</a:t>
            </a:r>
            <a:endParaRPr lang="en-US" sz="1400" dirty="0"/>
          </a:p>
        </p:txBody>
      </p:sp>
      <p:sp>
        <p:nvSpPr>
          <p:cNvPr id="7" name="Ellipse 6"/>
          <p:cNvSpPr/>
          <p:nvPr/>
        </p:nvSpPr>
        <p:spPr>
          <a:xfrm>
            <a:off x="4302828" y="3951169"/>
            <a:ext cx="315311" cy="299545"/>
          </a:xfrm>
          <a:prstGeom prst="ellips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x</a:t>
            </a:r>
            <a:endParaRPr lang="en-US" sz="1400" dirty="0"/>
          </a:p>
        </p:txBody>
      </p:sp>
      <p:sp>
        <p:nvSpPr>
          <p:cNvPr id="8" name="Gleichschenkliges Dreieck 7"/>
          <p:cNvSpPr/>
          <p:nvPr/>
        </p:nvSpPr>
        <p:spPr>
          <a:xfrm>
            <a:off x="3390896" y="4165480"/>
            <a:ext cx="315311" cy="299545"/>
          </a:xfrm>
          <a:prstGeom prst="triangl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1</a:t>
            </a:r>
            <a:endParaRPr lang="en-US" sz="1400" dirty="0"/>
          </a:p>
        </p:txBody>
      </p:sp>
      <p:sp>
        <p:nvSpPr>
          <p:cNvPr id="9" name="Rechteck 8"/>
          <p:cNvSpPr/>
          <p:nvPr/>
        </p:nvSpPr>
        <p:spPr>
          <a:xfrm>
            <a:off x="3644950" y="4759625"/>
            <a:ext cx="315311" cy="299545"/>
          </a:xfrm>
          <a:prstGeom prst="rect">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I</a:t>
            </a:r>
            <a:endParaRPr lang="en-US" sz="1400" dirty="0"/>
          </a:p>
        </p:txBody>
      </p:sp>
      <p:sp>
        <p:nvSpPr>
          <p:cNvPr id="10" name="Ellipse 9"/>
          <p:cNvSpPr/>
          <p:nvPr/>
        </p:nvSpPr>
        <p:spPr>
          <a:xfrm>
            <a:off x="3843830" y="3502776"/>
            <a:ext cx="315311" cy="299545"/>
          </a:xfrm>
          <a:prstGeom prst="ellips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b</a:t>
            </a:r>
            <a:endParaRPr lang="en-US" sz="1400" dirty="0"/>
          </a:p>
        </p:txBody>
      </p:sp>
      <p:cxnSp>
        <p:nvCxnSpPr>
          <p:cNvPr id="11" name="Gerade Verbindung mit Pfeil 10"/>
          <p:cNvCxnSpPr/>
          <p:nvPr/>
        </p:nvCxnSpPr>
        <p:spPr>
          <a:xfrm>
            <a:off x="3881436" y="2762250"/>
            <a:ext cx="9525" cy="581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4147642" y="2619017"/>
            <a:ext cx="1771651" cy="646331"/>
          </a:xfrm>
          <a:prstGeom prst="rect">
            <a:avLst/>
          </a:prstGeom>
          <a:noFill/>
        </p:spPr>
        <p:txBody>
          <a:bodyPr wrap="square" rtlCol="0">
            <a:spAutoFit/>
          </a:bodyPr>
          <a:lstStyle/>
          <a:p>
            <a:r>
              <a:rPr lang="de-DE" sz="1800" dirty="0" err="1" smtClean="0"/>
              <a:t>Application</a:t>
            </a:r>
            <a:r>
              <a:rPr lang="de-DE" sz="1800" dirty="0" smtClean="0"/>
              <a:t> </a:t>
            </a:r>
            <a:r>
              <a:rPr lang="de-DE" sz="1800" dirty="0" err="1" smtClean="0"/>
              <a:t>Requirements</a:t>
            </a:r>
            <a:endParaRPr lang="en-US" sz="1800" dirty="0"/>
          </a:p>
        </p:txBody>
      </p:sp>
      <p:sp>
        <p:nvSpPr>
          <p:cNvPr id="13" name="Rechteck 12"/>
          <p:cNvSpPr/>
          <p:nvPr/>
        </p:nvSpPr>
        <p:spPr>
          <a:xfrm>
            <a:off x="3857618" y="4144234"/>
            <a:ext cx="315311" cy="299545"/>
          </a:xfrm>
          <a:prstGeom prst="rect">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II</a:t>
            </a:r>
            <a:endParaRPr lang="en-US" sz="1400" dirty="0"/>
          </a:p>
        </p:txBody>
      </p:sp>
      <p:sp>
        <p:nvSpPr>
          <p:cNvPr id="14" name="Gleichschenkliges Dreieck 13"/>
          <p:cNvSpPr/>
          <p:nvPr/>
        </p:nvSpPr>
        <p:spPr>
          <a:xfrm>
            <a:off x="4302827" y="3507249"/>
            <a:ext cx="315311" cy="299545"/>
          </a:xfrm>
          <a:prstGeom prst="triangle">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2</a:t>
            </a:r>
            <a:endParaRPr lang="en-US" sz="1400" dirty="0"/>
          </a:p>
        </p:txBody>
      </p:sp>
      <p:sp>
        <p:nvSpPr>
          <p:cNvPr id="15" name="Rechteck 14"/>
          <p:cNvSpPr/>
          <p:nvPr/>
        </p:nvSpPr>
        <p:spPr>
          <a:xfrm>
            <a:off x="4309066" y="4745335"/>
            <a:ext cx="315311" cy="299545"/>
          </a:xfrm>
          <a:prstGeom prst="rect">
            <a:avLst/>
          </a:prstGeom>
          <a:ln/>
        </p:spPr>
        <p:style>
          <a:lnRef idx="2">
            <a:schemeClr val="dk1"/>
          </a:lnRef>
          <a:fillRef idx="1">
            <a:schemeClr val="lt1"/>
          </a:fillRef>
          <a:effectRef idx="0">
            <a:schemeClr val="dk1"/>
          </a:effectRef>
          <a:fontRef idx="minor">
            <a:schemeClr val="dk1"/>
          </a:fontRef>
        </p:style>
        <p:txBody>
          <a:bodyPr lIns="10800" rIns="10800" rtlCol="0" anchor="ctr"/>
          <a:lstStyle/>
          <a:p>
            <a:pPr algn="ctr"/>
            <a:r>
              <a:rPr lang="de-DE" sz="1400" dirty="0" smtClean="0"/>
              <a:t>IV</a:t>
            </a:r>
            <a:endParaRPr lang="en-US" sz="1400" dirty="0"/>
          </a:p>
        </p:txBody>
      </p:sp>
      <p:cxnSp>
        <p:nvCxnSpPr>
          <p:cNvPr id="17" name="Gerade Verbindung mit Pfeil 16"/>
          <p:cNvCxnSpPr>
            <a:stCxn id="6" idx="5"/>
          </p:cNvCxnSpPr>
          <p:nvPr/>
        </p:nvCxnSpPr>
        <p:spPr>
          <a:xfrm>
            <a:off x="3626203" y="3748930"/>
            <a:ext cx="334058" cy="3953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Gerade Verbindung mit Pfeil 18"/>
          <p:cNvCxnSpPr/>
          <p:nvPr/>
        </p:nvCxnSpPr>
        <p:spPr>
          <a:xfrm flipV="1">
            <a:off x="4172929" y="3806794"/>
            <a:ext cx="287553" cy="5084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864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14"/>
                                        </p:tgtEl>
                                        <p:attrNameLst>
                                          <p:attrName>fillcolor</p:attrName>
                                        </p:attrNameLst>
                                      </p:cBhvr>
                                      <p:to>
                                        <a:srgbClr val="FF000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2000" fill="hold"/>
                                        <p:tgtEl>
                                          <p:spTgt spid="6"/>
                                        </p:tgtEl>
                                        <p:attrNameLst>
                                          <p:attrName>fillcolor</p:attrName>
                                        </p:attrNameLst>
                                      </p:cBhvr>
                                      <p:to>
                                        <a:srgbClr val="FF0000"/>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a:xfrm>
            <a:off x="457200" y="1266842"/>
            <a:ext cx="4040188" cy="639762"/>
          </a:xfrm>
        </p:spPr>
        <p:txBody>
          <a:bodyPr/>
          <a:lstStyle/>
          <a:p>
            <a:r>
              <a:rPr lang="de-DE" dirty="0" err="1" smtClean="0">
                <a:solidFill>
                  <a:schemeClr val="tx1"/>
                </a:solidFill>
              </a:rPr>
              <a:t>Challenges</a:t>
            </a:r>
            <a:r>
              <a:rPr lang="de-DE" dirty="0" smtClean="0">
                <a:solidFill>
                  <a:schemeClr val="tx1"/>
                </a:solidFill>
              </a:rPr>
              <a:t> of </a:t>
            </a:r>
            <a:r>
              <a:rPr lang="de-DE" dirty="0" err="1" smtClean="0">
                <a:solidFill>
                  <a:schemeClr val="tx1"/>
                </a:solidFill>
              </a:rPr>
              <a:t>Todays</a:t>
            </a:r>
            <a:r>
              <a:rPr lang="de-DE" dirty="0" smtClean="0">
                <a:solidFill>
                  <a:schemeClr val="tx1"/>
                </a:solidFill>
              </a:rPr>
              <a:t> Internet</a:t>
            </a:r>
          </a:p>
          <a:p>
            <a:endParaRPr lang="de-DE" dirty="0" smtClean="0">
              <a:solidFill>
                <a:schemeClr val="tx1"/>
              </a:solidFill>
            </a:endParaRPr>
          </a:p>
        </p:txBody>
      </p:sp>
      <p:sp>
        <p:nvSpPr>
          <p:cNvPr id="7" name="Inhaltsplatzhalter 6"/>
          <p:cNvSpPr>
            <a:spLocks noGrp="1"/>
          </p:cNvSpPr>
          <p:nvPr>
            <p:ph sz="half" idx="2"/>
          </p:nvPr>
        </p:nvSpPr>
        <p:spPr>
          <a:xfrm>
            <a:off x="457200" y="1906604"/>
            <a:ext cx="4040188" cy="3951288"/>
          </a:xfrm>
        </p:spPr>
        <p:txBody>
          <a:bodyPr/>
          <a:lstStyle/>
          <a:p>
            <a:pPr eaLnBrk="1" fontAlgn="t" hangingPunct="1"/>
            <a:r>
              <a:rPr lang="en-US" sz="1800" dirty="0" smtClean="0"/>
              <a:t>Best-effort-Internet Transport</a:t>
            </a:r>
            <a:br>
              <a:rPr lang="en-US" sz="1800" dirty="0" smtClean="0"/>
            </a:br>
            <a:endParaRPr lang="en-US" sz="1800" dirty="0" smtClean="0"/>
          </a:p>
          <a:p>
            <a:pPr eaLnBrk="1" fontAlgn="t" hangingPunct="1"/>
            <a:r>
              <a:rPr lang="en-US" sz="1800" dirty="0" smtClean="0"/>
              <a:t>Ossification / New Sub Layers</a:t>
            </a:r>
            <a:br>
              <a:rPr lang="en-US" sz="1800" dirty="0" smtClean="0"/>
            </a:br>
            <a:endParaRPr lang="en-US" sz="1800" dirty="0" smtClean="0"/>
          </a:p>
          <a:p>
            <a:pPr eaLnBrk="1" fontAlgn="t" hangingPunct="1"/>
            <a:r>
              <a:rPr lang="en-US" sz="1800" dirty="0" smtClean="0"/>
              <a:t>No-Cross-Layer Information Exchange</a:t>
            </a:r>
          </a:p>
          <a:p>
            <a:pPr eaLnBrk="1" fontAlgn="t" hangingPunct="1"/>
            <a:r>
              <a:rPr lang="en-US" sz="1800" dirty="0" smtClean="0"/>
              <a:t>Duplicated functions on different layers</a:t>
            </a:r>
          </a:p>
          <a:p>
            <a:pPr eaLnBrk="1" fontAlgn="t" hangingPunct="1"/>
            <a:r>
              <a:rPr lang="en-US" sz="1800" dirty="0" smtClean="0"/>
              <a:t>No business model for network providers (tussles)</a:t>
            </a:r>
          </a:p>
          <a:p>
            <a:endParaRPr lang="en-US" dirty="0"/>
          </a:p>
        </p:txBody>
      </p:sp>
      <p:sp>
        <p:nvSpPr>
          <p:cNvPr id="8" name="Textplatzhalter 7"/>
          <p:cNvSpPr>
            <a:spLocks noGrp="1"/>
          </p:cNvSpPr>
          <p:nvPr>
            <p:ph type="body" sz="quarter" idx="3"/>
          </p:nvPr>
        </p:nvSpPr>
        <p:spPr>
          <a:xfrm>
            <a:off x="4645025" y="1266842"/>
            <a:ext cx="4041775" cy="639762"/>
          </a:xfrm>
        </p:spPr>
        <p:txBody>
          <a:bodyPr/>
          <a:lstStyle/>
          <a:p>
            <a:r>
              <a:rPr lang="de-DE" dirty="0" smtClean="0">
                <a:solidFill>
                  <a:schemeClr val="tx1"/>
                </a:solidFill>
              </a:rPr>
              <a:t>Potential </a:t>
            </a:r>
            <a:r>
              <a:rPr lang="de-DE" dirty="0" err="1" smtClean="0">
                <a:solidFill>
                  <a:schemeClr val="tx1"/>
                </a:solidFill>
              </a:rPr>
              <a:t>Benefits</a:t>
            </a:r>
            <a:r>
              <a:rPr lang="de-DE" dirty="0" smtClean="0">
                <a:solidFill>
                  <a:schemeClr val="tx1"/>
                </a:solidFill>
              </a:rPr>
              <a:t> </a:t>
            </a:r>
            <a:r>
              <a:rPr lang="de-DE" dirty="0" err="1" smtClean="0">
                <a:solidFill>
                  <a:schemeClr val="tx1"/>
                </a:solidFill>
              </a:rPr>
              <a:t>Functional</a:t>
            </a:r>
            <a:r>
              <a:rPr lang="de-DE" dirty="0" smtClean="0">
                <a:solidFill>
                  <a:schemeClr val="tx1"/>
                </a:solidFill>
              </a:rPr>
              <a:t> </a:t>
            </a:r>
            <a:r>
              <a:rPr lang="de-DE" dirty="0" err="1" smtClean="0">
                <a:solidFill>
                  <a:schemeClr val="tx1"/>
                </a:solidFill>
              </a:rPr>
              <a:t>Composition</a:t>
            </a:r>
            <a:endParaRPr lang="de-DE" dirty="0" smtClean="0">
              <a:solidFill>
                <a:schemeClr val="tx1"/>
              </a:solidFill>
            </a:endParaRPr>
          </a:p>
          <a:p>
            <a:endParaRPr lang="de-DE" dirty="0" smtClean="0">
              <a:solidFill>
                <a:schemeClr val="tx1"/>
              </a:solidFill>
            </a:endParaRPr>
          </a:p>
        </p:txBody>
      </p:sp>
      <p:sp>
        <p:nvSpPr>
          <p:cNvPr id="9" name="Inhaltsplatzhalter 8"/>
          <p:cNvSpPr>
            <a:spLocks noGrp="1"/>
          </p:cNvSpPr>
          <p:nvPr>
            <p:ph sz="quarter" idx="4"/>
          </p:nvPr>
        </p:nvSpPr>
        <p:spPr>
          <a:xfrm>
            <a:off x="4645025" y="1906604"/>
            <a:ext cx="4041775" cy="3951288"/>
          </a:xfrm>
        </p:spPr>
        <p:txBody>
          <a:bodyPr/>
          <a:lstStyle/>
          <a:p>
            <a:pPr eaLnBrk="1" fontAlgn="t" hangingPunct="1"/>
            <a:r>
              <a:rPr lang="de-DE" sz="1800" dirty="0" smtClean="0"/>
              <a:t>Network </a:t>
            </a:r>
            <a:r>
              <a:rPr lang="de-DE" sz="1800" dirty="0" err="1" smtClean="0"/>
              <a:t>composed</a:t>
            </a:r>
            <a:r>
              <a:rPr lang="de-DE" sz="1800" dirty="0" smtClean="0"/>
              <a:t> </a:t>
            </a:r>
            <a:r>
              <a:rPr lang="de-DE" sz="1800" dirty="0" err="1" smtClean="0"/>
              <a:t>based</a:t>
            </a:r>
            <a:r>
              <a:rPr lang="de-DE" sz="1800" dirty="0" smtClean="0"/>
              <a:t> on </a:t>
            </a:r>
            <a:r>
              <a:rPr lang="de-DE" sz="1800" dirty="0" err="1" smtClean="0"/>
              <a:t>application</a:t>
            </a:r>
            <a:r>
              <a:rPr lang="de-DE" sz="1800" dirty="0" smtClean="0"/>
              <a:t> </a:t>
            </a:r>
            <a:r>
              <a:rPr lang="de-DE" sz="1800" dirty="0" err="1" smtClean="0"/>
              <a:t>requirements</a:t>
            </a:r>
            <a:endParaRPr lang="de-DE" sz="1800" dirty="0" smtClean="0"/>
          </a:p>
          <a:p>
            <a:pPr eaLnBrk="1" fontAlgn="t" hangingPunct="1"/>
            <a:r>
              <a:rPr lang="de-DE" sz="1800" dirty="0" err="1" smtClean="0"/>
              <a:t>Architecture</a:t>
            </a:r>
            <a:r>
              <a:rPr lang="de-DE" sz="1800" dirty="0" smtClean="0"/>
              <a:t> </a:t>
            </a:r>
            <a:r>
              <a:rPr lang="de-DE" sz="1800" dirty="0" err="1" smtClean="0"/>
              <a:t>to</a:t>
            </a:r>
            <a:r>
              <a:rPr lang="de-DE" sz="1800" dirty="0" smtClean="0"/>
              <a:t> </a:t>
            </a:r>
            <a:r>
              <a:rPr lang="de-DE" sz="1800" dirty="0" err="1" smtClean="0"/>
              <a:t>facilitate</a:t>
            </a:r>
            <a:r>
              <a:rPr lang="de-DE" sz="1800" dirty="0" smtClean="0"/>
              <a:t> </a:t>
            </a:r>
            <a:r>
              <a:rPr lang="de-DE" sz="1800" dirty="0" err="1" smtClean="0"/>
              <a:t>integration</a:t>
            </a:r>
            <a:r>
              <a:rPr lang="de-DE" sz="1800" dirty="0" smtClean="0"/>
              <a:t> (SOA </a:t>
            </a:r>
            <a:r>
              <a:rPr lang="de-DE" sz="1800" dirty="0" err="1" smtClean="0"/>
              <a:t>approach</a:t>
            </a:r>
            <a:r>
              <a:rPr lang="de-DE" sz="1800" dirty="0" smtClean="0"/>
              <a:t>)</a:t>
            </a:r>
          </a:p>
          <a:p>
            <a:pPr eaLnBrk="1" fontAlgn="t" hangingPunct="1"/>
            <a:r>
              <a:rPr lang="de-DE" sz="1800" dirty="0" err="1" smtClean="0"/>
              <a:t>functional</a:t>
            </a:r>
            <a:r>
              <a:rPr lang="de-DE" sz="1800" dirty="0" smtClean="0"/>
              <a:t> </a:t>
            </a:r>
            <a:r>
              <a:rPr lang="de-DE" sz="1800" dirty="0" err="1" smtClean="0"/>
              <a:t>blocks</a:t>
            </a:r>
            <a:r>
              <a:rPr lang="de-DE" sz="1800" dirty="0" smtClean="0"/>
              <a:t> </a:t>
            </a:r>
            <a:r>
              <a:rPr lang="de-DE" sz="1800" dirty="0" err="1" smtClean="0"/>
              <a:t>receive</a:t>
            </a:r>
            <a:r>
              <a:rPr lang="de-DE" sz="1800" dirty="0" smtClean="0"/>
              <a:t> </a:t>
            </a:r>
            <a:r>
              <a:rPr lang="de-DE" sz="1800" dirty="0" err="1" smtClean="0"/>
              <a:t>arbitrary</a:t>
            </a:r>
            <a:r>
              <a:rPr lang="de-DE" sz="1800" dirty="0" smtClean="0"/>
              <a:t> </a:t>
            </a:r>
            <a:r>
              <a:rPr lang="de-DE" sz="1800" dirty="0" err="1" smtClean="0"/>
              <a:t>data</a:t>
            </a:r>
            <a:endParaRPr lang="de-DE" sz="1800" dirty="0" smtClean="0"/>
          </a:p>
          <a:p>
            <a:pPr eaLnBrk="1" fontAlgn="t" hangingPunct="1"/>
            <a:r>
              <a:rPr lang="de-DE" sz="1800" dirty="0" err="1" smtClean="0"/>
              <a:t>No</a:t>
            </a:r>
            <a:r>
              <a:rPr lang="de-DE" sz="1800" dirty="0" smtClean="0"/>
              <a:t> </a:t>
            </a:r>
            <a:r>
              <a:rPr lang="de-DE" sz="1800" dirty="0" err="1" smtClean="0"/>
              <a:t>layers</a:t>
            </a:r>
            <a:r>
              <a:rPr lang="de-DE" sz="1800" dirty="0" smtClean="0"/>
              <a:t> – </a:t>
            </a:r>
            <a:r>
              <a:rPr lang="de-DE" sz="1800" dirty="0" err="1" smtClean="0"/>
              <a:t>only</a:t>
            </a:r>
            <a:r>
              <a:rPr lang="de-DE" sz="1800" dirty="0" smtClean="0"/>
              <a:t> </a:t>
            </a:r>
            <a:r>
              <a:rPr lang="de-DE" sz="1800" dirty="0" err="1" smtClean="0"/>
              <a:t>required</a:t>
            </a:r>
            <a:r>
              <a:rPr lang="de-DE" sz="1800" dirty="0" smtClean="0"/>
              <a:t> </a:t>
            </a:r>
            <a:r>
              <a:rPr lang="de-DE" sz="1800" dirty="0" err="1" smtClean="0"/>
              <a:t>functional</a:t>
            </a:r>
            <a:r>
              <a:rPr lang="de-DE" sz="1800" dirty="0" smtClean="0"/>
              <a:t> </a:t>
            </a:r>
            <a:r>
              <a:rPr lang="de-DE" sz="1800" dirty="0" err="1" smtClean="0"/>
              <a:t>blocks</a:t>
            </a:r>
            <a:r>
              <a:rPr lang="de-DE" sz="1800" dirty="0" smtClean="0"/>
              <a:t> </a:t>
            </a:r>
            <a:r>
              <a:rPr lang="de-DE" sz="1800" dirty="0" err="1" smtClean="0"/>
              <a:t>used</a:t>
            </a:r>
            <a:endParaRPr lang="de-DE" sz="1800" dirty="0" smtClean="0"/>
          </a:p>
          <a:p>
            <a:pPr eaLnBrk="1" fontAlgn="t" hangingPunct="1"/>
            <a:r>
              <a:rPr lang="en-US" sz="1800" dirty="0" smtClean="0"/>
              <a:t>Network providers can offer enhanced services on the path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linds(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linds(horizont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linds(horizontal)">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linds(horizontal)">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blinds(horizontal)">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blinds(horizontal)">
                                      <p:cBhvr>
                                        <p:cTn id="5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p:cNvSpPr>
            <a:spLocks noGrp="1"/>
          </p:cNvSpPr>
          <p:nvPr>
            <p:ph type="title"/>
          </p:nvPr>
        </p:nvSpPr>
        <p:spPr/>
        <p:txBody>
          <a:bodyPr/>
          <a:lstStyle/>
          <a:p>
            <a:r>
              <a:rPr lang="en-US" dirty="0" smtClean="0"/>
              <a:t>Cross-Layer Composition</a:t>
            </a:r>
            <a:endParaRPr lang="en-US" dirty="0"/>
          </a:p>
        </p:txBody>
      </p:sp>
      <p:sp>
        <p:nvSpPr>
          <p:cNvPr id="8" name="Inhaltsplatzhalter 7"/>
          <p:cNvSpPr>
            <a:spLocks noGrp="1"/>
          </p:cNvSpPr>
          <p:nvPr>
            <p:ph idx="14"/>
          </p:nvPr>
        </p:nvSpPr>
        <p:spPr>
          <a:xfrm>
            <a:off x="-247650" y="1686813"/>
            <a:ext cx="8280000" cy="44100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p:txBody>
      </p:sp>
      <p:sp>
        <p:nvSpPr>
          <p:cNvPr id="25" name="Textplatzhalter 24"/>
          <p:cNvSpPr>
            <a:spLocks noGrp="1"/>
          </p:cNvSpPr>
          <p:nvPr>
            <p:ph type="body" sz="quarter" idx="15"/>
          </p:nvPr>
        </p:nvSpPr>
        <p:spPr/>
        <p:txBody>
          <a:bodyPr/>
          <a:lstStyle/>
          <a:p>
            <a:r>
              <a:rPr lang="en-US" dirty="0" smtClean="0"/>
              <a:t>Same Approach, Same Problems; but different scope</a:t>
            </a:r>
            <a:endParaRPr lang="en-US" dirty="0"/>
          </a:p>
        </p:txBody>
      </p:sp>
      <p:sp>
        <p:nvSpPr>
          <p:cNvPr id="9" name="Ellipse 8"/>
          <p:cNvSpPr/>
          <p:nvPr/>
        </p:nvSpPr>
        <p:spPr>
          <a:xfrm>
            <a:off x="5028571" y="4825506"/>
            <a:ext cx="315311" cy="2995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5575109" y="5009433"/>
            <a:ext cx="315311" cy="299545"/>
          </a:xfrm>
          <a:prstGeom prst="ellipse">
            <a:avLst/>
          </a:pr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5585619" y="4452384"/>
            <a:ext cx="315311" cy="29954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6226750" y="4636315"/>
            <a:ext cx="315311" cy="2995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feil nach rechts 12"/>
          <p:cNvSpPr/>
          <p:nvPr/>
        </p:nvSpPr>
        <p:spPr>
          <a:xfrm>
            <a:off x="3752846" y="4715142"/>
            <a:ext cx="772511" cy="409903"/>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592608" y="4654636"/>
            <a:ext cx="2693773" cy="617838"/>
          </a:xfrm>
          <a:prstGeom prst="rect">
            <a:avLst/>
          </a:prstGeom>
          <a:solidFill>
            <a:srgbClr val="2939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Network</a:t>
            </a:r>
            <a:endParaRPr lang="en-US" b="1" dirty="0">
              <a:solidFill>
                <a:schemeClr val="bg1"/>
              </a:solidFill>
            </a:endParaRPr>
          </a:p>
        </p:txBody>
      </p:sp>
      <p:sp>
        <p:nvSpPr>
          <p:cNvPr id="15" name="Rechteck 14"/>
          <p:cNvSpPr/>
          <p:nvPr/>
        </p:nvSpPr>
        <p:spPr>
          <a:xfrm>
            <a:off x="534944" y="2249187"/>
            <a:ext cx="2693773" cy="617838"/>
          </a:xfrm>
          <a:prstGeom prst="rect">
            <a:avLst/>
          </a:prstGeom>
          <a:solidFill>
            <a:srgbClr val="8C1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Services</a:t>
            </a:r>
          </a:p>
        </p:txBody>
      </p:sp>
      <p:sp>
        <p:nvSpPr>
          <p:cNvPr id="16" name="Pfeil nach rechts 15"/>
          <p:cNvSpPr/>
          <p:nvPr/>
        </p:nvSpPr>
        <p:spPr>
          <a:xfrm>
            <a:off x="3752846" y="2359120"/>
            <a:ext cx="772511" cy="409903"/>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7" name="Gleichschenkliges Dreieck 16"/>
          <p:cNvSpPr/>
          <p:nvPr/>
        </p:nvSpPr>
        <p:spPr>
          <a:xfrm>
            <a:off x="5021470" y="2380994"/>
            <a:ext cx="383060" cy="3707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leichschenkliges Dreieck 17"/>
          <p:cNvSpPr/>
          <p:nvPr/>
        </p:nvSpPr>
        <p:spPr>
          <a:xfrm>
            <a:off x="5161513" y="1841416"/>
            <a:ext cx="383060" cy="370702"/>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leichschenkliges Dreieck 18"/>
          <p:cNvSpPr/>
          <p:nvPr/>
        </p:nvSpPr>
        <p:spPr>
          <a:xfrm>
            <a:off x="5696972" y="2586939"/>
            <a:ext cx="383060" cy="370702"/>
          </a:xfrm>
          <a:prstGeom prst="triangle">
            <a:avLst/>
          </a:pr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leichschenkliges Dreieck 19"/>
          <p:cNvSpPr/>
          <p:nvPr/>
        </p:nvSpPr>
        <p:spPr>
          <a:xfrm>
            <a:off x="5824659" y="1985577"/>
            <a:ext cx="383060" cy="37070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p:cNvSpPr txBox="1"/>
          <p:nvPr/>
        </p:nvSpPr>
        <p:spPr>
          <a:xfrm>
            <a:off x="6753242" y="4471995"/>
            <a:ext cx="1795428" cy="738664"/>
          </a:xfrm>
          <a:prstGeom prst="rect">
            <a:avLst/>
          </a:prstGeom>
          <a:noFill/>
        </p:spPr>
        <p:txBody>
          <a:bodyPr wrap="none" rtlCol="0">
            <a:spAutoFit/>
          </a:bodyPr>
          <a:lstStyle/>
          <a:p>
            <a:r>
              <a:rPr lang="en-US" dirty="0" smtClean="0"/>
              <a:t>Error Correction,</a:t>
            </a:r>
          </a:p>
          <a:p>
            <a:r>
              <a:rPr lang="en-US" dirty="0" smtClean="0"/>
              <a:t>Reliable Transport,</a:t>
            </a:r>
          </a:p>
          <a:p>
            <a:r>
              <a:rPr lang="en-US" dirty="0" err="1" smtClean="0"/>
              <a:t>Transcoding</a:t>
            </a:r>
            <a:endParaRPr lang="en-US" dirty="0" smtClean="0"/>
          </a:p>
        </p:txBody>
      </p:sp>
      <p:sp>
        <p:nvSpPr>
          <p:cNvPr id="22" name="Textfeld 21"/>
          <p:cNvSpPr txBox="1"/>
          <p:nvPr/>
        </p:nvSpPr>
        <p:spPr>
          <a:xfrm>
            <a:off x="6324614" y="1971665"/>
            <a:ext cx="2695931" cy="2308324"/>
          </a:xfrm>
          <a:prstGeom prst="rect">
            <a:avLst/>
          </a:prstGeom>
          <a:noFill/>
        </p:spPr>
        <p:txBody>
          <a:bodyPr wrap="none" rtlCol="0">
            <a:spAutoFit/>
          </a:bodyPr>
          <a:lstStyle/>
          <a:p>
            <a:r>
              <a:rPr lang="en-US" dirty="0" smtClean="0"/>
              <a:t>SOA Services </a:t>
            </a:r>
          </a:p>
          <a:p>
            <a:r>
              <a:rPr lang="en-US" dirty="0" smtClean="0"/>
              <a:t>(Web Services, </a:t>
            </a:r>
            <a:br>
              <a:rPr lang="en-US" dirty="0" smtClean="0"/>
            </a:br>
            <a:r>
              <a:rPr lang="en-US" dirty="0" smtClean="0"/>
              <a:t>Telecommunication </a:t>
            </a:r>
            <a:br>
              <a:rPr lang="en-US" dirty="0" smtClean="0"/>
            </a:br>
            <a:r>
              <a:rPr lang="en-US" dirty="0" smtClean="0"/>
              <a:t>Services, </a:t>
            </a:r>
            <a:br>
              <a:rPr lang="en-US" dirty="0" smtClean="0"/>
            </a:br>
            <a:r>
              <a:rPr lang="en-US" dirty="0" smtClean="0"/>
              <a:t>Business Processes)</a:t>
            </a:r>
            <a:br>
              <a:rPr lang="en-US" dirty="0" smtClean="0"/>
            </a:b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Abstract View on Cross-Layer Composition</a:t>
            </a:r>
            <a:endParaRPr lang="en-US" dirty="0"/>
          </a:p>
        </p:txBody>
      </p:sp>
      <p:sp>
        <p:nvSpPr>
          <p:cNvPr id="4" name="Inhaltsplatzhalter 3"/>
          <p:cNvSpPr>
            <a:spLocks noGrp="1"/>
          </p:cNvSpPr>
          <p:nvPr>
            <p:ph idx="14"/>
          </p:nvPr>
        </p:nvSpPr>
        <p:spPr/>
        <p:txBody>
          <a:bodyPr/>
          <a:lstStyle/>
          <a:p>
            <a:endParaRPr lang="en-US"/>
          </a:p>
        </p:txBody>
      </p:sp>
      <p:sp>
        <p:nvSpPr>
          <p:cNvPr id="5" name="Textplatzhalter 4"/>
          <p:cNvSpPr>
            <a:spLocks noGrp="1"/>
          </p:cNvSpPr>
          <p:nvPr>
            <p:ph type="body" sz="quarter" idx="15"/>
          </p:nvPr>
        </p:nvSpPr>
        <p:spPr/>
        <p:txBody>
          <a:bodyPr/>
          <a:lstStyle/>
          <a:p>
            <a:endParaRPr lang="en-US"/>
          </a:p>
        </p:txBody>
      </p:sp>
      <p:pic>
        <p:nvPicPr>
          <p:cNvPr id="3075" name="Picture 3"/>
          <p:cNvPicPr>
            <a:picLocks noChangeAspect="1" noChangeArrowheads="1"/>
          </p:cNvPicPr>
          <p:nvPr/>
        </p:nvPicPr>
        <p:blipFill>
          <a:blip r:embed="rId3" cstate="print"/>
          <a:srcRect/>
          <a:stretch>
            <a:fillRect/>
          </a:stretch>
        </p:blipFill>
        <p:spPr bwMode="auto">
          <a:xfrm>
            <a:off x="1285852" y="1291233"/>
            <a:ext cx="6496073" cy="4881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Cdq9Xj5KUyPoG8eXoqYyQ"/>
</p:tagLst>
</file>

<file path=ppt/theme/theme1.xml><?xml version="1.0" encoding="utf-8"?>
<a:theme xmlns:a="http://schemas.openxmlformats.org/drawingml/2006/main" name="AV_TU_BERLIN">
  <a:themeElements>
    <a:clrScheme name="Benutzerdefiniert 2">
      <a:dk1>
        <a:sysClr val="windowText" lastClr="000000"/>
      </a:dk1>
      <a:lt1>
        <a:sysClr val="window" lastClr="FFFFFF"/>
      </a:lt1>
      <a:dk2>
        <a:srgbClr val="60606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nutzerdefiniert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1485</Words>
  <Application>Microsoft Office PowerPoint</Application>
  <PresentationFormat>Bildschirmpräsentation (4:3)</PresentationFormat>
  <Paragraphs>314</Paragraphs>
  <Slides>27</Slides>
  <Notes>8</Notes>
  <HiddenSlides>1</HiddenSlides>
  <MMClips>0</MMClips>
  <ScaleCrop>false</ScaleCrop>
  <HeadingPairs>
    <vt:vector size="8" baseType="variant">
      <vt:variant>
        <vt:lpstr>Design</vt:lpstr>
      </vt:variant>
      <vt:variant>
        <vt:i4>1</vt:i4>
      </vt:variant>
      <vt:variant>
        <vt:lpstr>Eingebettete OLE-Server</vt:lpstr>
      </vt:variant>
      <vt:variant>
        <vt:i4>1</vt:i4>
      </vt:variant>
      <vt:variant>
        <vt:lpstr>Folientitel</vt:lpstr>
      </vt:variant>
      <vt:variant>
        <vt:i4>27</vt:i4>
      </vt:variant>
      <vt:variant>
        <vt:lpstr>Zielgruppenorientierte Präsentationen</vt:lpstr>
      </vt:variant>
      <vt:variant>
        <vt:i4>1</vt:i4>
      </vt:variant>
    </vt:vector>
  </HeadingPairs>
  <TitlesOfParts>
    <vt:vector size="30" baseType="lpstr">
      <vt:lpstr>AV_TU_BERLIN</vt:lpstr>
      <vt:lpstr>Photo Editor-Foto</vt:lpstr>
      <vt:lpstr>Cross-Layer Service Composition</vt:lpstr>
      <vt:lpstr>PowerPoint-Präsentation</vt:lpstr>
      <vt:lpstr>Network Functional Composition</vt:lpstr>
      <vt:lpstr>Approaches for Network Functional Composition</vt:lpstr>
      <vt:lpstr>Approaches for Network Functional Composition</vt:lpstr>
      <vt:lpstr>Approaches for Network Functional Composition</vt:lpstr>
      <vt:lpstr>PowerPoint-Präsentation</vt:lpstr>
      <vt:lpstr>Cross-Layer Composition</vt:lpstr>
      <vt:lpstr>Abstract View on Cross-Layer Composition</vt:lpstr>
      <vt:lpstr>Cross-Layer Architecture</vt:lpstr>
      <vt:lpstr>Cross-Layer Composition</vt:lpstr>
      <vt:lpstr>Service Broker</vt:lpstr>
      <vt:lpstr>NGN Service Broker  Architecture</vt:lpstr>
      <vt:lpstr>Service Broker in a requirements driven Network Architecture</vt:lpstr>
      <vt:lpstr>Guidelines for an unified, flexible and secure service environment Relevance of the OMA standards </vt:lpstr>
      <vt:lpstr>Performance analysis Real-time Service execution of BPEL vs. SCXML vs. Java </vt:lpstr>
      <vt:lpstr>Mediator</vt:lpstr>
      <vt:lpstr>Mediator Challenges</vt:lpstr>
      <vt:lpstr>Demonstrator in G-Lab DEEP </vt:lpstr>
      <vt:lpstr>Further Examples for Cross-Layer Service Composition</vt:lpstr>
      <vt:lpstr>Evolved Packet Core (EPC)</vt:lpstr>
      <vt:lpstr>EPC Support for Applications</vt:lpstr>
      <vt:lpstr>Interconnection with Applications</vt:lpstr>
      <vt:lpstr>Conclusion</vt:lpstr>
      <vt:lpstr>PowerPoint-Präsentation</vt:lpstr>
      <vt:lpstr>References</vt:lpstr>
      <vt:lpstr>Workflow Visualisation</vt:lpstr>
      <vt:lpstr>Einschub 1</vt:lpstr>
    </vt:vector>
  </TitlesOfParts>
  <Company>Fraunhofer FOKUS, Berlin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FOKUS 2009</dc:subject>
  <dc:creator>evs</dc:creator>
  <cp:lastModifiedBy>chh</cp:lastModifiedBy>
  <cp:revision>107</cp:revision>
  <cp:lastPrinted>2009-02-13T09:55:54Z</cp:lastPrinted>
  <dcterms:created xsi:type="dcterms:W3CDTF">2009-08-07T15:49:34Z</dcterms:created>
  <dcterms:modified xsi:type="dcterms:W3CDTF">2010-10-19T09:56:01Z</dcterms:modified>
</cp:coreProperties>
</file>