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9"/>
  </p:notesMasterIdLst>
  <p:handoutMasterIdLst>
    <p:handoutMasterId r:id="rId50"/>
  </p:handoutMasterIdLst>
  <p:sldIdLst>
    <p:sldId id="256" r:id="rId5"/>
    <p:sldId id="257" r:id="rId6"/>
    <p:sldId id="263" r:id="rId7"/>
    <p:sldId id="264" r:id="rId8"/>
    <p:sldId id="265" r:id="rId9"/>
    <p:sldId id="266" r:id="rId10"/>
    <p:sldId id="301" r:id="rId11"/>
    <p:sldId id="268" r:id="rId12"/>
    <p:sldId id="300" r:id="rId13"/>
    <p:sldId id="269" r:id="rId14"/>
    <p:sldId id="270" r:id="rId15"/>
    <p:sldId id="271" r:id="rId16"/>
    <p:sldId id="261" r:id="rId17"/>
    <p:sldId id="272" r:id="rId18"/>
    <p:sldId id="273" r:id="rId19"/>
    <p:sldId id="303" r:id="rId20"/>
    <p:sldId id="287" r:id="rId21"/>
    <p:sldId id="288" r:id="rId22"/>
    <p:sldId id="277" r:id="rId23"/>
    <p:sldId id="278" r:id="rId24"/>
    <p:sldId id="320" r:id="rId25"/>
    <p:sldId id="280" r:id="rId26"/>
    <p:sldId id="281" r:id="rId27"/>
    <p:sldId id="282" r:id="rId28"/>
    <p:sldId id="283" r:id="rId29"/>
    <p:sldId id="319" r:id="rId30"/>
    <p:sldId id="284" r:id="rId31"/>
    <p:sldId id="304" r:id="rId32"/>
    <p:sldId id="305" r:id="rId33"/>
    <p:sldId id="321" r:id="rId34"/>
    <p:sldId id="322" r:id="rId35"/>
    <p:sldId id="323" r:id="rId36"/>
    <p:sldId id="324" r:id="rId37"/>
    <p:sldId id="299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7" r:id="rId47"/>
    <p:sldId id="318" r:id="rId48"/>
  </p:sldIdLst>
  <p:sldSz cx="9144000" cy="6858000" type="screen4x3"/>
  <p:notesSz cx="6781800" cy="98552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11B61B-9817-45C7-9100-CCABE13C0C09}">
          <p14:sldIdLst>
            <p14:sldId id="256"/>
            <p14:sldId id="257"/>
            <p14:sldId id="263"/>
            <p14:sldId id="264"/>
            <p14:sldId id="265"/>
            <p14:sldId id="266"/>
            <p14:sldId id="301"/>
            <p14:sldId id="268"/>
            <p14:sldId id="300"/>
            <p14:sldId id="269"/>
            <p14:sldId id="270"/>
            <p14:sldId id="271"/>
            <p14:sldId id="261"/>
            <p14:sldId id="272"/>
            <p14:sldId id="273"/>
            <p14:sldId id="303"/>
            <p14:sldId id="287"/>
            <p14:sldId id="288"/>
            <p14:sldId id="277"/>
            <p14:sldId id="278"/>
            <p14:sldId id="320"/>
            <p14:sldId id="280"/>
            <p14:sldId id="281"/>
            <p14:sldId id="282"/>
            <p14:sldId id="283"/>
            <p14:sldId id="319"/>
            <p14:sldId id="284"/>
            <p14:sldId id="304"/>
            <p14:sldId id="305"/>
            <p14:sldId id="321"/>
            <p14:sldId id="322"/>
            <p14:sldId id="323"/>
            <p14:sldId id="324"/>
            <p14:sldId id="299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7"/>
            <p14:sldId id="31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6FF"/>
    <a:srgbClr val="D1DEFB"/>
    <a:srgbClr val="2475B2"/>
    <a:srgbClr val="006699"/>
    <a:srgbClr val="336699"/>
    <a:srgbClr val="3366FF"/>
    <a:srgbClr val="FF5050"/>
    <a:srgbClr val="FF0101"/>
    <a:srgbClr val="FF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8" autoAdjust="0"/>
    <p:restoredTop sz="77975" autoAdjust="0"/>
  </p:normalViewPr>
  <p:slideViewPr>
    <p:cSldViewPr>
      <p:cViewPr>
        <p:scale>
          <a:sx n="64" d="100"/>
          <a:sy n="64" d="100"/>
        </p:scale>
        <p:origin x="-2994" y="-7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2094" y="-114"/>
      </p:cViewPr>
      <p:guideLst>
        <p:guide orient="horz" pos="3105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38780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9" tIns="46314" rIns="92629" bIns="463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451" y="1"/>
            <a:ext cx="2938780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9" tIns="46314" rIns="92629" bIns="463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0730"/>
            <a:ext cx="2938780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9" tIns="46314" rIns="92629" bIns="463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451" y="9360730"/>
            <a:ext cx="2938780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9" tIns="46314" rIns="92629" bIns="463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2A66F0-0753-4C75-A4A5-2E2222A0AAA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932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8780" cy="492760"/>
          </a:xfrm>
          <a:prstGeom prst="rect">
            <a:avLst/>
          </a:prstGeom>
        </p:spPr>
        <p:txBody>
          <a:bodyPr vert="horz" lIns="92629" tIns="46314" rIns="92629" bIns="4631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1451" y="1"/>
            <a:ext cx="2938780" cy="492760"/>
          </a:xfrm>
          <a:prstGeom prst="rect">
            <a:avLst/>
          </a:prstGeom>
        </p:spPr>
        <p:txBody>
          <a:bodyPr vert="horz" lIns="92629" tIns="46314" rIns="92629" bIns="46314" rtlCol="0"/>
          <a:lstStyle>
            <a:lvl1pPr algn="r">
              <a:defRPr sz="1200"/>
            </a:lvl1pPr>
          </a:lstStyle>
          <a:p>
            <a:fld id="{FD009DD7-5295-416D-8D79-5CE8F424CD66}" type="datetimeFigureOut">
              <a:rPr lang="de-DE" smtClean="0"/>
              <a:pPr/>
              <a:t>27.10.2010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29" tIns="46314" rIns="92629" bIns="4631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8181" y="4681220"/>
            <a:ext cx="5425440" cy="4434840"/>
          </a:xfrm>
          <a:prstGeom prst="rect">
            <a:avLst/>
          </a:prstGeom>
        </p:spPr>
        <p:txBody>
          <a:bodyPr vert="horz" lIns="92629" tIns="46314" rIns="92629" bIns="46314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38780" cy="492760"/>
          </a:xfrm>
          <a:prstGeom prst="rect">
            <a:avLst/>
          </a:prstGeom>
        </p:spPr>
        <p:txBody>
          <a:bodyPr vert="horz" lIns="92629" tIns="46314" rIns="92629" bIns="4631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1451" y="9360730"/>
            <a:ext cx="2938780" cy="492760"/>
          </a:xfrm>
          <a:prstGeom prst="rect">
            <a:avLst/>
          </a:prstGeom>
        </p:spPr>
        <p:txBody>
          <a:bodyPr vert="horz" lIns="92629" tIns="46314" rIns="92629" bIns="46314" rtlCol="0" anchor="b"/>
          <a:lstStyle>
            <a:lvl1pPr algn="r">
              <a:defRPr sz="1200"/>
            </a:lvl1pPr>
          </a:lstStyle>
          <a:p>
            <a:fld id="{14533017-ACA5-4C7F-8CC4-CD1EAB60E18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8760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33017-ACA5-4C7F-8CC4-CD1EAB60E182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8279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33017-ACA5-4C7F-8CC4-CD1EAB60E182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33017-ACA5-4C7F-8CC4-CD1EAB60E182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33017-ACA5-4C7F-8CC4-CD1EAB60E182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Gateways,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firewalls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implemented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modifying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workflow</a:t>
            </a:r>
            <a:r>
              <a:rPr lang="de-DE" baseline="0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33017-ACA5-4C7F-8CC4-CD1EAB60E182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33017-ACA5-4C7F-8CC4-CD1EAB60E182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33017-ACA5-4C7F-8CC4-CD1EAB60E182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33017-ACA5-4C7F-8CC4-CD1EAB60E182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Many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services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some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sources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take</a:t>
            </a:r>
            <a:r>
              <a:rPr lang="de-DE" baseline="0" dirty="0" smtClean="0"/>
              <a:t> time 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Running</a:t>
            </a:r>
            <a:r>
              <a:rPr lang="de-DE" baseline="0" dirty="0" smtClean="0"/>
              <a:t> top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framework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33017-ACA5-4C7F-8CC4-CD1EAB60E182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33017-ACA5-4C7F-8CC4-CD1EAB60E182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59844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33017-ACA5-4C7F-8CC4-CD1EAB60E182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4899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33017-ACA5-4C7F-8CC4-CD1EAB60E182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6915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33017-ACA5-4C7F-8CC4-CD1EAB60E182}" type="slidenum">
              <a:rPr lang="de-DE" smtClean="0"/>
              <a:pPr/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Reason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pairwise </a:t>
            </a:r>
            <a:r>
              <a:rPr lang="de-DE" dirty="0" err="1" smtClean="0"/>
              <a:t>priority</a:t>
            </a:r>
            <a:r>
              <a:rPr lang="de-DE" dirty="0" smtClean="0"/>
              <a:t>? Easy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33017-ACA5-4C7F-8CC4-CD1EAB60E182}" type="slidenum">
              <a:rPr lang="de-DE" smtClean="0"/>
              <a:pPr/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Cannot be done by human? Needs to be done automatically.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33017-ACA5-4C7F-8CC4-CD1EAB60E182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22309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33017-ACA5-4C7F-8CC4-CD1EAB60E182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22309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33017-ACA5-4C7F-8CC4-CD1EAB60E182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2057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33017-ACA5-4C7F-8CC4-CD1EAB60E182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256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33017-ACA5-4C7F-8CC4-CD1EAB60E182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888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33017-ACA5-4C7F-8CC4-CD1EAB60E182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8093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33017-ACA5-4C7F-8CC4-CD1EAB60E182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2964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33017-ACA5-4C7F-8CC4-CD1EAB60E182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2555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33017-ACA5-4C7F-8CC4-CD1EAB60E182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33017-ACA5-4C7F-8CC4-CD1EAB60E182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7796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9592" y="1403775"/>
            <a:ext cx="7565700" cy="1440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99592" y="3203975"/>
            <a:ext cx="7565700" cy="119719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0" dirty="0" err="1" smtClean="0"/>
              <a:t>Formatvorlage</a:t>
            </a:r>
            <a:r>
              <a:rPr lang="en-US" dirty="0" smtClean="0"/>
              <a:t> des </a:t>
            </a:r>
            <a:r>
              <a:rPr lang="en-US" dirty="0" err="1" smtClean="0"/>
              <a:t>Untertitelmasters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85223" y="5253848"/>
            <a:ext cx="41368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noProof="0" dirty="0" smtClean="0">
                <a:latin typeface="+mn-lt"/>
              </a:rPr>
              <a:t>University</a:t>
            </a:r>
            <a:r>
              <a:rPr lang="en-US" sz="1600" baseline="0" noProof="0" dirty="0" smtClean="0">
                <a:latin typeface="+mn-lt"/>
              </a:rPr>
              <a:t> of </a:t>
            </a:r>
            <a:r>
              <a:rPr lang="en-US" sz="1600" noProof="0" dirty="0" smtClean="0">
                <a:latin typeface="+mn-lt"/>
              </a:rPr>
              <a:t>Kaiserslautern</a:t>
            </a:r>
          </a:p>
          <a:p>
            <a:r>
              <a:rPr lang="en-US" sz="1600" dirty="0" smtClean="0">
                <a:latin typeface="+mn-lt"/>
              </a:rPr>
              <a:t>Department</a:t>
            </a:r>
            <a:r>
              <a:rPr lang="en-US" sz="1600" baseline="0" dirty="0" smtClean="0">
                <a:latin typeface="+mn-lt"/>
              </a:rPr>
              <a:t> of Computer Science</a:t>
            </a:r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Integrated Communication Systems ICSY</a:t>
            </a:r>
          </a:p>
          <a:p>
            <a:r>
              <a:rPr lang="en-US" sz="1600" dirty="0" smtClean="0">
                <a:latin typeface="+mn-lt"/>
              </a:rPr>
              <a:t>http://www.icsy.de</a:t>
            </a:r>
            <a:endParaRPr lang="en-US" sz="1600" dirty="0">
              <a:latin typeface="+mn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893024" y="4869160"/>
            <a:ext cx="4103935" cy="359320"/>
          </a:xfr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noProof="0" dirty="0" smtClean="0"/>
              <a:t>Name</a:t>
            </a:r>
            <a:endParaRPr lang="en-US" noProof="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81"/>
          <a:stretch/>
        </p:blipFill>
        <p:spPr>
          <a:xfrm>
            <a:off x="6620087" y="376480"/>
            <a:ext cx="1845205" cy="438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085" y="5525566"/>
            <a:ext cx="2514207" cy="6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8"/>
          <p:cNvSpPr>
            <a:spLocks noChangeArrowheads="1"/>
          </p:cNvSpPr>
          <p:nvPr userDrawn="1"/>
        </p:nvSpPr>
        <p:spPr bwMode="auto">
          <a:xfrm>
            <a:off x="90378" y="0"/>
            <a:ext cx="9053622" cy="594902"/>
          </a:xfrm>
          <a:prstGeom prst="rect">
            <a:avLst/>
          </a:prstGeom>
          <a:solidFill>
            <a:srgbClr val="CCE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Rectangle 6"/>
          <p:cNvSpPr/>
          <p:nvPr userDrawn="1"/>
        </p:nvSpPr>
        <p:spPr>
          <a:xfrm>
            <a:off x="180000" y="6573858"/>
            <a:ext cx="8966060" cy="2841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2988" y="0"/>
            <a:ext cx="7849492" cy="59368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33745"/>
            <a:ext cx="8424936" cy="5175575"/>
          </a:xfrm>
        </p:spPr>
        <p:txBody>
          <a:bodyPr>
            <a:normAutofit/>
          </a:bodyPr>
          <a:lstStyle>
            <a:lvl1pPr marL="342900" indent="-342900">
              <a:buClr>
                <a:srgbClr val="2475B2"/>
              </a:buClr>
              <a:buFont typeface="Wingdings 3" pitchFamily="18" charset="2"/>
              <a:buChar char=""/>
              <a:defRPr/>
            </a:lvl1pPr>
            <a:lvl2pPr marL="800100" indent="-342900">
              <a:buFont typeface="Symbol" pitchFamily="18" charset="2"/>
              <a:buChar char="-"/>
              <a:defRPr/>
            </a:lvl2pPr>
            <a:lvl4pPr marL="1657350" indent="-285750">
              <a:buFont typeface="Symbol" pitchFamily="18" charset="2"/>
              <a:buChar char="-"/>
              <a:defRPr/>
            </a:lvl4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5" name="Rectangle 27"/>
          <p:cNvSpPr>
            <a:spLocks noChangeArrowheads="1"/>
          </p:cNvSpPr>
          <p:nvPr userDrawn="1"/>
        </p:nvSpPr>
        <p:spPr bwMode="auto">
          <a:xfrm>
            <a:off x="7535190" y="6572745"/>
            <a:ext cx="1357290" cy="28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EEF55D88-CBD1-4C8D-8915-1DF7C1BA4878}" type="slidenum">
              <a:rPr lang="de-DE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‹#›</a:t>
            </a:fld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477064" y="6573858"/>
            <a:ext cx="5428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M.</a:t>
            </a:r>
            <a:r>
              <a:rPr lang="en-US" sz="140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baseline="0" noProof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Rahamatullah</a:t>
            </a:r>
            <a:r>
              <a:rPr lang="en-US" sz="140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baseline="0" noProof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Khondoker</a:t>
            </a:r>
            <a:r>
              <a:rPr lang="en-US" sz="14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University</a:t>
            </a:r>
            <a:r>
              <a:rPr lang="en-US" sz="140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of </a:t>
            </a:r>
            <a:r>
              <a:rPr lang="en-US" sz="14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Kaiserslautern</a:t>
            </a:r>
            <a:endParaRPr lang="en-US" sz="1400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1" name="Picture 3" descr="C:\Users\dfleuren\01 - Sonstige Aufgaben\PP-Folien\Dreiecke_Farbe angepasst_ohne weiß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94870"/>
            <a:ext cx="765085" cy="40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8"/>
          <p:cNvSpPr>
            <a:spLocks noChangeArrowheads="1"/>
          </p:cNvSpPr>
          <p:nvPr userDrawn="1"/>
        </p:nvSpPr>
        <p:spPr bwMode="auto">
          <a:xfrm>
            <a:off x="90378" y="0"/>
            <a:ext cx="9053622" cy="594902"/>
          </a:xfrm>
          <a:prstGeom prst="rect">
            <a:avLst/>
          </a:prstGeom>
          <a:solidFill>
            <a:srgbClr val="CCE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Rectangle 6"/>
          <p:cNvSpPr/>
          <p:nvPr userDrawn="1"/>
        </p:nvSpPr>
        <p:spPr>
          <a:xfrm>
            <a:off x="180000" y="6573858"/>
            <a:ext cx="8966060" cy="2841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2988" y="0"/>
            <a:ext cx="7849492" cy="59368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33745"/>
            <a:ext cx="4104456" cy="5175575"/>
          </a:xfrm>
        </p:spPr>
        <p:txBody>
          <a:bodyPr>
            <a:normAutofit/>
          </a:bodyPr>
          <a:lstStyle>
            <a:lvl1pPr marL="342900" indent="-342900">
              <a:buClr>
                <a:srgbClr val="2475B2"/>
              </a:buClr>
              <a:buFont typeface="Wingdings 3" pitchFamily="18" charset="2"/>
              <a:buChar char=""/>
              <a:defRPr/>
            </a:lvl1pPr>
            <a:lvl2pPr marL="800100" indent="-342900">
              <a:buFont typeface="Symbol" pitchFamily="18" charset="2"/>
              <a:buChar char="-"/>
              <a:defRPr/>
            </a:lvl2pPr>
            <a:lvl4pPr marL="1657350" indent="-285750">
              <a:buFont typeface="Symbol" pitchFamily="18" charset="2"/>
              <a:buChar char="-"/>
              <a:defRPr/>
            </a:lvl4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5" name="Rectangle 27"/>
          <p:cNvSpPr>
            <a:spLocks noChangeArrowheads="1"/>
          </p:cNvSpPr>
          <p:nvPr userDrawn="1"/>
        </p:nvSpPr>
        <p:spPr bwMode="auto">
          <a:xfrm>
            <a:off x="7535190" y="6572745"/>
            <a:ext cx="1357290" cy="28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fld id="{EEF55D88-CBD1-4C8D-8915-1DF7C1BA4878}" type="slidenum">
              <a:rPr lang="de-DE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‹#›</a:t>
            </a:fld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idx="10"/>
          </p:nvPr>
        </p:nvSpPr>
        <p:spPr>
          <a:xfrm>
            <a:off x="4788480" y="1133745"/>
            <a:ext cx="4104000" cy="5175575"/>
          </a:xfrm>
        </p:spPr>
        <p:txBody>
          <a:bodyPr>
            <a:normAutofit/>
          </a:bodyPr>
          <a:lstStyle>
            <a:lvl1pPr marL="342900" indent="-342900">
              <a:buClr>
                <a:srgbClr val="2475B2"/>
              </a:buClr>
              <a:buFont typeface="Wingdings 3" pitchFamily="18" charset="2"/>
              <a:buChar char=""/>
              <a:defRPr/>
            </a:lvl1pPr>
            <a:lvl2pPr marL="800100" indent="-342900">
              <a:buFont typeface="Symbol" pitchFamily="18" charset="2"/>
              <a:buChar char="-"/>
              <a:defRPr/>
            </a:lvl2pPr>
            <a:lvl4pPr marL="1657350" indent="-285750">
              <a:buFont typeface="Symbol" pitchFamily="18" charset="2"/>
              <a:buChar char="-"/>
              <a:defRPr/>
            </a:lvl4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77064" y="6573858"/>
            <a:ext cx="5428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M.</a:t>
            </a:r>
            <a:r>
              <a:rPr lang="en-US" sz="140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baseline="0" noProof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Rahamatullah</a:t>
            </a:r>
            <a:r>
              <a:rPr lang="en-US" sz="140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baseline="0" noProof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Khondoker</a:t>
            </a:r>
            <a:r>
              <a:rPr lang="en-US" sz="14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University</a:t>
            </a:r>
            <a:r>
              <a:rPr lang="en-US" sz="1400" baseline="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of  </a:t>
            </a:r>
            <a:r>
              <a:rPr lang="en-US" sz="14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Kaiserslautern</a:t>
            </a:r>
            <a:endParaRPr lang="en-US" sz="1400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" name="Picture 3" descr="C:\Users\dfleuren\01 - Sonstige Aufgaben\PP-Folien\Dreiecke_Farbe angepasst_ohne weiß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94870"/>
            <a:ext cx="765085" cy="40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965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10885" y="2573904"/>
            <a:ext cx="8376368" cy="3735415"/>
          </a:xfrm>
        </p:spPr>
        <p:txBody>
          <a:bodyPr/>
          <a:lstStyle>
            <a:lvl1pPr marL="342900" indent="-342900">
              <a:buClr>
                <a:srgbClr val="2475B2"/>
              </a:buClr>
              <a:buFont typeface="Wingdings 3" pitchFamily="18" charset="2"/>
              <a:buChar char=""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 err="1" smtClean="0"/>
              <a:t>Inhalt</a:t>
            </a:r>
            <a:r>
              <a:rPr lang="en-US" noProof="0" dirty="0" smtClean="0"/>
              <a:t> 1</a:t>
            </a:r>
          </a:p>
          <a:p>
            <a:pPr lvl="0"/>
            <a:r>
              <a:rPr lang="en-US" noProof="0" dirty="0" err="1" smtClean="0"/>
              <a:t>Inhalt</a:t>
            </a:r>
            <a:r>
              <a:rPr lang="en-US" noProof="0" dirty="0" smtClean="0"/>
              <a:t> 2</a:t>
            </a:r>
          </a:p>
          <a:p>
            <a:pPr lvl="0"/>
            <a:r>
              <a:rPr lang="en-US" noProof="0" dirty="0" err="1" smtClean="0"/>
              <a:t>Inhalt</a:t>
            </a:r>
            <a:r>
              <a:rPr lang="en-US" noProof="0" dirty="0" smtClean="0"/>
              <a:t> 3</a:t>
            </a:r>
          </a:p>
          <a:p>
            <a:pPr lvl="0"/>
            <a:r>
              <a:rPr lang="en-US" noProof="0" dirty="0" smtClean="0"/>
              <a:t>…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10885" y="1088740"/>
            <a:ext cx="8376368" cy="1260140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 err="1" smtClean="0"/>
              <a:t>Zwischentitel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19649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fleuren\01 - Sonstige Aufgaben\PP-Folien\Foto_TU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15" y="1175595"/>
            <a:ext cx="4888574" cy="3127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>
            <a:spLocks noChangeAspect="1"/>
          </p:cNvSpPr>
          <p:nvPr userDrawn="1"/>
        </p:nvSpPr>
        <p:spPr>
          <a:xfrm>
            <a:off x="4063446" y="3282622"/>
            <a:ext cx="4877898" cy="3156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174450" y="3718607"/>
            <a:ext cx="37668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noProof="0" dirty="0" smtClean="0">
                <a:solidFill>
                  <a:schemeClr val="tx2"/>
                </a:solidFill>
                <a:latin typeface="Arial Narrow" pitchFamily="34" charset="0"/>
              </a:rPr>
              <a:t>Integrated Communication</a:t>
            </a:r>
            <a:r>
              <a:rPr lang="en-US" sz="1600" baseline="0" noProof="0" dirty="0" smtClean="0">
                <a:solidFill>
                  <a:schemeClr val="tx2"/>
                </a:solidFill>
                <a:latin typeface="Arial Narrow" pitchFamily="34" charset="0"/>
              </a:rPr>
              <a:t> S</a:t>
            </a:r>
            <a:r>
              <a:rPr lang="en-US" sz="1600" noProof="0" dirty="0" smtClean="0">
                <a:solidFill>
                  <a:schemeClr val="tx2"/>
                </a:solidFill>
                <a:latin typeface="Arial Narrow" pitchFamily="34" charset="0"/>
              </a:rPr>
              <a:t>ystems ICSY</a:t>
            </a:r>
          </a:p>
          <a:p>
            <a:pPr>
              <a:spcAft>
                <a:spcPts val="0"/>
              </a:spcAft>
            </a:pPr>
            <a:endParaRPr lang="en-US" sz="800" noProof="0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spcAft>
                <a:spcPts val="0"/>
              </a:spcAft>
            </a:pPr>
            <a:r>
              <a:rPr lang="en-US" sz="1600" baseline="0" noProof="0" dirty="0" smtClean="0">
                <a:solidFill>
                  <a:schemeClr val="tx2"/>
                </a:solidFill>
                <a:latin typeface="Arial Narrow" pitchFamily="34" charset="0"/>
              </a:rPr>
              <a:t>University of</a:t>
            </a:r>
            <a:r>
              <a:rPr lang="en-US" sz="1600" noProof="0" dirty="0" smtClean="0">
                <a:solidFill>
                  <a:schemeClr val="tx2"/>
                </a:solidFill>
                <a:latin typeface="Arial Narrow" pitchFamily="34" charset="0"/>
              </a:rPr>
              <a:t> Kaiserslautern</a:t>
            </a:r>
          </a:p>
          <a:p>
            <a:pPr>
              <a:spcAft>
                <a:spcPts val="0"/>
              </a:spcAft>
            </a:pPr>
            <a:r>
              <a:rPr lang="en-US" sz="1600" noProof="0" dirty="0" smtClean="0">
                <a:solidFill>
                  <a:schemeClr val="tx2"/>
                </a:solidFill>
                <a:latin typeface="Arial Narrow" pitchFamily="34" charset="0"/>
              </a:rPr>
              <a:t>Department</a:t>
            </a:r>
            <a:r>
              <a:rPr lang="en-US" sz="1600" baseline="0" noProof="0" dirty="0" smtClean="0">
                <a:solidFill>
                  <a:schemeClr val="tx2"/>
                </a:solidFill>
                <a:latin typeface="Arial Narrow" pitchFamily="34" charset="0"/>
              </a:rPr>
              <a:t> of Computer Science</a:t>
            </a:r>
            <a:endParaRPr lang="en-US" sz="1600" noProof="0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spcAft>
                <a:spcPts val="0"/>
              </a:spcAft>
            </a:pPr>
            <a:r>
              <a:rPr lang="en-US" sz="1600" baseline="0" noProof="0" dirty="0" smtClean="0">
                <a:solidFill>
                  <a:schemeClr val="tx2"/>
                </a:solidFill>
                <a:latin typeface="Arial Narrow" pitchFamily="34" charset="0"/>
              </a:rPr>
              <a:t>P.O. Box 3049</a:t>
            </a:r>
          </a:p>
          <a:p>
            <a:pPr>
              <a:spcAft>
                <a:spcPts val="0"/>
              </a:spcAft>
            </a:pPr>
            <a:r>
              <a:rPr lang="en-US" sz="1600" baseline="0" noProof="0" dirty="0" smtClean="0">
                <a:solidFill>
                  <a:schemeClr val="tx2"/>
                </a:solidFill>
                <a:latin typeface="Arial Narrow" pitchFamily="34" charset="0"/>
              </a:rPr>
              <a:t>D-67653 Kaiserslautern</a:t>
            </a:r>
            <a:endParaRPr lang="en-US" sz="1600" noProof="0" dirty="0" smtClean="0">
              <a:solidFill>
                <a:schemeClr val="tx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69097" y="3356642"/>
            <a:ext cx="3772247" cy="436123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US" noProof="0" dirty="0" smtClean="0"/>
              <a:t>Dipl.-Inform. Name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3460" y="5203257"/>
            <a:ext cx="3748359" cy="6465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 smtClean="0"/>
              <a:t>Phone:	+49 (0)631 205-XX XX</a:t>
            </a:r>
          </a:p>
          <a:p>
            <a:pPr lvl="0"/>
            <a:r>
              <a:rPr lang="en-US" noProof="0" dirty="0" smtClean="0"/>
              <a:t>Fax:	+49 (0)631 205-30 56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81"/>
          <a:stretch/>
        </p:blipFill>
        <p:spPr>
          <a:xfrm>
            <a:off x="6826012" y="379823"/>
            <a:ext cx="1845205" cy="438845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4930381" y="3280442"/>
            <a:ext cx="6870" cy="216024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79683" y="4465585"/>
            <a:ext cx="2874895" cy="790360"/>
          </a:xfrm>
          <a:prstGeom prst="rect">
            <a:avLst/>
          </a:prstGeom>
        </p:spPr>
      </p:pic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183975" y="5818747"/>
            <a:ext cx="3757369" cy="6296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  <a:latin typeface="Arial Narrow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 smtClean="0"/>
              <a:t>Email:	name@informatik.uni-kl.de</a:t>
            </a:r>
          </a:p>
          <a:p>
            <a:pPr lvl="0"/>
            <a:r>
              <a:rPr lang="en-US" noProof="0" dirty="0" smtClean="0"/>
              <a:t>Internet:	http://www.icsy.de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3700" y="4598988"/>
            <a:ext cx="2970213" cy="18399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err="1" smtClean="0"/>
              <a:t>ggf</a:t>
            </a:r>
            <a:r>
              <a:rPr lang="en-US" noProof="0" dirty="0" smtClean="0"/>
              <a:t>. Sponsor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5948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6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966173"/>
              </p:ext>
            </p:extLst>
          </p:nvPr>
        </p:nvGraphicFramePr>
        <p:xfrm>
          <a:off x="0" y="0"/>
          <a:ext cx="179512" cy="6858000"/>
        </p:xfrm>
        <a:graphic>
          <a:graphicData uri="http://schemas.openxmlformats.org/drawingml/2006/table">
            <a:tbl>
              <a:tblPr/>
              <a:tblGrid>
                <a:gridCol w="179512"/>
              </a:tblGrid>
              <a:tr h="685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BB5FF"/>
                          </a:solidFill>
                          <a:effectLst/>
                          <a:latin typeface="Braggadocio" pitchFamily="82" charset="0"/>
                          <a:ea typeface="Arial Unicode MS" pitchFamily="34" charset="-128"/>
                          <a:cs typeface="Arial Unicode MS" pitchFamily="34" charset="-128"/>
                        </a:rPr>
                        <a:t>           </a:t>
                      </a:r>
                      <a:endParaRPr kumimoji="0" lang="de-D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vert="eaVert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75B2"/>
                    </a:solidFill>
                  </a:tcPr>
                </a:tc>
              </a:tr>
            </a:tbl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1052736"/>
            <a:ext cx="820891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3609" y="-1"/>
            <a:ext cx="7421746" cy="59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2" r:id="rId5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Tx/>
        <a:buBlip>
          <a:blip r:embed="rId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2475B2"/>
        </a:buClr>
        <a:buFont typeface="Symbol" pitchFamily="18" charset="2"/>
        <a:buChar char="-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2475B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2475B2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2475B2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-Arbeitsblat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-Arbeitsblat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-Arbeitsblat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-Arbeitsblat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-Arbeitsblatt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-Arbeitsblatt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-Arbeitsblatt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-Arbeitsblatt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7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-Arbeitsblatt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Service Composition and Selection in Service Oriented Network Architecture (SONATE)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26</a:t>
            </a:r>
            <a:r>
              <a:rPr lang="en-US" baseline="30000" dirty="0" smtClean="0"/>
              <a:t>th</a:t>
            </a:r>
            <a:r>
              <a:rPr lang="en-US" dirty="0" smtClean="0"/>
              <a:t> October 2010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93024" y="5004895"/>
            <a:ext cx="4103935" cy="359320"/>
          </a:xfrm>
        </p:spPr>
        <p:txBody>
          <a:bodyPr/>
          <a:lstStyle/>
          <a:p>
            <a:r>
              <a:rPr lang="en-US" dirty="0" smtClean="0"/>
              <a:t>M. </a:t>
            </a:r>
            <a:r>
              <a:rPr lang="en-US" dirty="0" err="1" smtClean="0"/>
              <a:t>Rahamatullah</a:t>
            </a:r>
            <a:r>
              <a:rPr lang="en-US" dirty="0" smtClean="0"/>
              <a:t> </a:t>
            </a:r>
            <a:r>
              <a:rPr lang="en-US" dirty="0" err="1" smtClean="0"/>
              <a:t>Khondoker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47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Workflow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Interaction of </a:t>
            </a:r>
            <a:r>
              <a:rPr lang="en-US" dirty="0" smtClean="0"/>
              <a:t>Services </a:t>
            </a:r>
            <a:r>
              <a:rPr lang="en-US" dirty="0"/>
              <a:t>is defined by a workflow description</a:t>
            </a:r>
          </a:p>
          <a:p>
            <a:pPr lvl="1"/>
            <a:r>
              <a:rPr lang="en-US" dirty="0"/>
              <a:t>Order of </a:t>
            </a:r>
            <a:r>
              <a:rPr lang="en-US" dirty="0" smtClean="0"/>
              <a:t>Services</a:t>
            </a:r>
            <a:endParaRPr lang="en-US" dirty="0"/>
          </a:p>
          <a:p>
            <a:pPr lvl="1"/>
            <a:r>
              <a:rPr lang="en-US" dirty="0"/>
              <a:t>Possible data exchange</a:t>
            </a:r>
          </a:p>
          <a:p>
            <a:r>
              <a:rPr lang="en-US" dirty="0"/>
              <a:t>Descriptions </a:t>
            </a:r>
            <a:r>
              <a:rPr lang="en-US" dirty="0" smtClean="0"/>
              <a:t>can be changed </a:t>
            </a:r>
            <a:r>
              <a:rPr lang="en-US" dirty="0"/>
              <a:t>easier than </a:t>
            </a:r>
            <a:r>
              <a:rPr lang="en-US" dirty="0" smtClean="0"/>
              <a:t>code</a:t>
            </a:r>
          </a:p>
          <a:p>
            <a:r>
              <a:rPr lang="en-US" dirty="0"/>
              <a:t>Placement of a functionality is not fixed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3714744" y="3519010"/>
            <a:ext cx="2000264" cy="2143142"/>
            <a:chOff x="1500166" y="5000634"/>
            <a:chExt cx="500066" cy="500068"/>
          </a:xfrm>
        </p:grpSpPr>
        <p:grpSp>
          <p:nvGrpSpPr>
            <p:cNvPr id="5" name="Gruppieren 32"/>
            <p:cNvGrpSpPr>
              <a:grpSpLocks/>
            </p:cNvGrpSpPr>
            <p:nvPr/>
          </p:nvGrpSpPr>
          <p:grpSpPr bwMode="auto">
            <a:xfrm>
              <a:off x="1562660" y="5011738"/>
              <a:ext cx="375066" cy="488967"/>
              <a:chOff x="1785918" y="2857495"/>
              <a:chExt cx="1571639" cy="1785953"/>
            </a:xfrm>
          </p:grpSpPr>
          <p:sp>
            <p:nvSpPr>
              <p:cNvPr id="7" name="Ellipse 7"/>
              <p:cNvSpPr/>
              <p:nvPr/>
            </p:nvSpPr>
            <p:spPr>
              <a:xfrm>
                <a:off x="2359692" y="2998608"/>
                <a:ext cx="424091" cy="21607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" name="Ellipse 8"/>
              <p:cNvSpPr/>
              <p:nvPr/>
            </p:nvSpPr>
            <p:spPr>
              <a:xfrm>
                <a:off x="2359692" y="3430764"/>
                <a:ext cx="424091" cy="21166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Ellipse 8"/>
              <p:cNvSpPr/>
              <p:nvPr/>
            </p:nvSpPr>
            <p:spPr>
              <a:xfrm>
                <a:off x="1785918" y="3430764"/>
                <a:ext cx="359231" cy="21166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Ellipse 10"/>
              <p:cNvSpPr/>
              <p:nvPr/>
            </p:nvSpPr>
            <p:spPr>
              <a:xfrm>
                <a:off x="2359692" y="3858512"/>
                <a:ext cx="424091" cy="21166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2359692" y="4286257"/>
                <a:ext cx="424091" cy="21607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Ellipse 11"/>
              <p:cNvSpPr/>
              <p:nvPr/>
            </p:nvSpPr>
            <p:spPr>
              <a:xfrm>
                <a:off x="2998326" y="3858512"/>
                <a:ext cx="359231" cy="21166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3" name="Gerade Verbindung 12"/>
              <p:cNvCxnSpPr/>
              <p:nvPr/>
            </p:nvCxnSpPr>
            <p:spPr>
              <a:xfrm rot="5400000">
                <a:off x="1681255" y="3750472"/>
                <a:ext cx="1785953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13"/>
              <p:cNvCxnSpPr>
                <a:stCxn id="9" idx="6"/>
              </p:cNvCxnSpPr>
              <p:nvPr/>
            </p:nvCxnSpPr>
            <p:spPr>
              <a:xfrm>
                <a:off x="2145149" y="3536599"/>
                <a:ext cx="214543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14"/>
              <p:cNvCxnSpPr>
                <a:stCxn id="11" idx="6"/>
                <a:endCxn id="12" idx="4"/>
              </p:cNvCxnSpPr>
              <p:nvPr/>
            </p:nvCxnSpPr>
            <p:spPr>
              <a:xfrm flipV="1">
                <a:off x="2783783" y="4070180"/>
                <a:ext cx="394158" cy="32191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15"/>
              <p:cNvCxnSpPr>
                <a:stCxn id="12" idx="0"/>
              </p:cNvCxnSpPr>
              <p:nvPr/>
            </p:nvCxnSpPr>
            <p:spPr>
              <a:xfrm rot="16200000" flipV="1">
                <a:off x="2606033" y="3286604"/>
                <a:ext cx="749659" cy="394158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Rechteck 5"/>
            <p:cNvSpPr/>
            <p:nvPr/>
          </p:nvSpPr>
          <p:spPr bwMode="auto">
            <a:xfrm>
              <a:off x="1500166" y="5000634"/>
              <a:ext cx="500066" cy="500068"/>
            </a:xfrm>
            <a:prstGeom prst="rect">
              <a:avLst/>
            </a:prstGeom>
            <a:noFill/>
            <a:ln w="25400" cap="flat" cmpd="sng" algn="ctr">
              <a:solidFill>
                <a:schemeClr val="accent2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495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Workflow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Interaction of </a:t>
            </a:r>
            <a:r>
              <a:rPr lang="en-US" dirty="0" smtClean="0"/>
              <a:t>Services </a:t>
            </a:r>
            <a:r>
              <a:rPr lang="en-US" dirty="0"/>
              <a:t>is defined by a workflow description</a:t>
            </a:r>
          </a:p>
          <a:p>
            <a:pPr lvl="1"/>
            <a:r>
              <a:rPr lang="en-US" dirty="0"/>
              <a:t>Order of </a:t>
            </a:r>
            <a:r>
              <a:rPr lang="en-US" dirty="0" smtClean="0"/>
              <a:t>Services</a:t>
            </a:r>
            <a:endParaRPr lang="en-US" dirty="0"/>
          </a:p>
          <a:p>
            <a:pPr lvl="1"/>
            <a:r>
              <a:rPr lang="en-US" dirty="0"/>
              <a:t>Possible data exchange</a:t>
            </a:r>
          </a:p>
          <a:p>
            <a:r>
              <a:rPr lang="en-US" dirty="0"/>
              <a:t>Descriptions </a:t>
            </a:r>
            <a:r>
              <a:rPr lang="en-US" dirty="0" smtClean="0"/>
              <a:t>can be changed </a:t>
            </a:r>
            <a:r>
              <a:rPr lang="en-US" dirty="0"/>
              <a:t>easier than </a:t>
            </a:r>
            <a:r>
              <a:rPr lang="en-US" dirty="0" smtClean="0"/>
              <a:t>code</a:t>
            </a:r>
          </a:p>
          <a:p>
            <a:r>
              <a:rPr lang="en-US" dirty="0"/>
              <a:t>Placement of a functionality is not fixed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3714744" y="3519010"/>
            <a:ext cx="2000264" cy="2143142"/>
            <a:chOff x="1500166" y="5000634"/>
            <a:chExt cx="500066" cy="500068"/>
          </a:xfrm>
        </p:grpSpPr>
        <p:grpSp>
          <p:nvGrpSpPr>
            <p:cNvPr id="5" name="Gruppieren 32"/>
            <p:cNvGrpSpPr>
              <a:grpSpLocks/>
            </p:cNvGrpSpPr>
            <p:nvPr/>
          </p:nvGrpSpPr>
          <p:grpSpPr bwMode="auto">
            <a:xfrm>
              <a:off x="1562660" y="5011738"/>
              <a:ext cx="375066" cy="488967"/>
              <a:chOff x="1785918" y="2857495"/>
              <a:chExt cx="1571639" cy="1785953"/>
            </a:xfrm>
          </p:grpSpPr>
          <p:sp>
            <p:nvSpPr>
              <p:cNvPr id="7" name="Ellipse 7"/>
              <p:cNvSpPr/>
              <p:nvPr/>
            </p:nvSpPr>
            <p:spPr>
              <a:xfrm>
                <a:off x="2359692" y="2998608"/>
                <a:ext cx="424091" cy="21607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" name="Ellipse 8"/>
              <p:cNvSpPr/>
              <p:nvPr/>
            </p:nvSpPr>
            <p:spPr>
              <a:xfrm>
                <a:off x="2359692" y="3430764"/>
                <a:ext cx="424091" cy="21166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Ellipse 8"/>
              <p:cNvSpPr/>
              <p:nvPr/>
            </p:nvSpPr>
            <p:spPr>
              <a:xfrm>
                <a:off x="1785918" y="3430764"/>
                <a:ext cx="359231" cy="21166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Ellipse 10"/>
              <p:cNvSpPr/>
              <p:nvPr/>
            </p:nvSpPr>
            <p:spPr>
              <a:xfrm>
                <a:off x="2359692" y="3858512"/>
                <a:ext cx="424091" cy="21166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2359692" y="4286257"/>
                <a:ext cx="424091" cy="21607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Ellipse 11"/>
              <p:cNvSpPr/>
              <p:nvPr/>
            </p:nvSpPr>
            <p:spPr>
              <a:xfrm>
                <a:off x="2998326" y="3858512"/>
                <a:ext cx="359231" cy="21166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3" name="Gerade Verbindung 12"/>
              <p:cNvCxnSpPr/>
              <p:nvPr/>
            </p:nvCxnSpPr>
            <p:spPr>
              <a:xfrm rot="5400000">
                <a:off x="1681255" y="3750472"/>
                <a:ext cx="1785953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13"/>
              <p:cNvCxnSpPr>
                <a:stCxn id="9" idx="6"/>
              </p:cNvCxnSpPr>
              <p:nvPr/>
            </p:nvCxnSpPr>
            <p:spPr>
              <a:xfrm>
                <a:off x="2145149" y="3536599"/>
                <a:ext cx="214543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14"/>
              <p:cNvCxnSpPr>
                <a:stCxn id="11" idx="6"/>
                <a:endCxn id="12" idx="4"/>
              </p:cNvCxnSpPr>
              <p:nvPr/>
            </p:nvCxnSpPr>
            <p:spPr>
              <a:xfrm flipV="1">
                <a:off x="2783783" y="4070180"/>
                <a:ext cx="394158" cy="32191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15"/>
              <p:cNvCxnSpPr>
                <a:stCxn id="12" idx="0"/>
              </p:cNvCxnSpPr>
              <p:nvPr/>
            </p:nvCxnSpPr>
            <p:spPr>
              <a:xfrm rot="16200000" flipV="1">
                <a:off x="2606033" y="3286604"/>
                <a:ext cx="749659" cy="394158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Rechteck 5"/>
            <p:cNvSpPr/>
            <p:nvPr/>
          </p:nvSpPr>
          <p:spPr bwMode="auto">
            <a:xfrm>
              <a:off x="1500166" y="5000634"/>
              <a:ext cx="500066" cy="500068"/>
            </a:xfrm>
            <a:prstGeom prst="rect">
              <a:avLst/>
            </a:prstGeom>
            <a:noFill/>
            <a:ln w="25400" cap="flat" cmpd="sng" algn="ctr">
              <a:solidFill>
                <a:schemeClr val="accent2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cs typeface="Arial" charset="0"/>
              </a:endParaRPr>
            </a:p>
          </p:txBody>
        </p:sp>
      </p:grpSp>
      <p:sp>
        <p:nvSpPr>
          <p:cNvPr id="17" name="Abgerundetes Rechteck 16"/>
          <p:cNvSpPr/>
          <p:nvPr/>
        </p:nvSpPr>
        <p:spPr>
          <a:xfrm>
            <a:off x="1643042" y="2924944"/>
            <a:ext cx="6429420" cy="22145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Loose coupling achieved by: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Building blocks &amp; Workflow-Descriptions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Foster long term flexibility</a:t>
            </a:r>
          </a:p>
        </p:txBody>
      </p:sp>
    </p:spTree>
    <p:extLst>
      <p:ext uri="{BB962C8B-B14F-4D97-AF65-F5344CB8AC3E}">
        <p14:creationId xmlns:p14="http://schemas.microsoft.com/office/powerpoint/2010/main" val="261805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SONATE Framework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Workflow processing</a:t>
            </a:r>
          </a:p>
          <a:p>
            <a:r>
              <a:rPr lang="en-US" dirty="0"/>
              <a:t>Management of </a:t>
            </a:r>
            <a:r>
              <a:rPr lang="en-US" dirty="0" smtClean="0"/>
              <a:t>services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827584" y="2204864"/>
            <a:ext cx="7152316" cy="4032448"/>
            <a:chOff x="1714402" y="3286124"/>
            <a:chExt cx="6414234" cy="3039009"/>
          </a:xfrm>
        </p:grpSpPr>
        <p:cxnSp>
          <p:nvCxnSpPr>
            <p:cNvPr id="5" name="Form 26"/>
            <p:cNvCxnSpPr/>
            <p:nvPr/>
          </p:nvCxnSpPr>
          <p:spPr bwMode="auto">
            <a:xfrm rot="5400000">
              <a:off x="5977083" y="6120276"/>
              <a:ext cx="297652" cy="59762"/>
            </a:xfrm>
            <a:prstGeom prst="curvedConnector4">
              <a:avLst>
                <a:gd name="adj1" fmla="val 25694"/>
                <a:gd name="adj2" fmla="val 403449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Abgerundetes Rechteck 5"/>
            <p:cNvSpPr/>
            <p:nvPr/>
          </p:nvSpPr>
          <p:spPr bwMode="auto">
            <a:xfrm>
              <a:off x="2184240" y="3393300"/>
              <a:ext cx="5331988" cy="292708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914400">
                <a:defRPr/>
              </a:pPr>
              <a:endParaRPr lang="en-US" sz="600" b="1">
                <a:solidFill>
                  <a:schemeClr val="tx1"/>
                </a:solidFill>
                <a:latin typeface="Arial Rounded MT Bold" pitchFamily="34" charset="0"/>
                <a:cs typeface="Arial" charset="0"/>
              </a:endParaRPr>
            </a:p>
          </p:txBody>
        </p:sp>
        <p:sp>
          <p:nvSpPr>
            <p:cNvPr id="7" name="Abgerundetes Rechteck 28"/>
            <p:cNvSpPr/>
            <p:nvPr/>
          </p:nvSpPr>
          <p:spPr bwMode="auto">
            <a:xfrm>
              <a:off x="2991688" y="5271755"/>
              <a:ext cx="3716260" cy="82237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3981626">
                <a:defRPr/>
              </a:pPr>
              <a:endParaRPr lang="en-US" sz="800"/>
            </a:p>
          </p:txBody>
        </p:sp>
        <p:grpSp>
          <p:nvGrpSpPr>
            <p:cNvPr id="8" name="Gruppieren 39"/>
            <p:cNvGrpSpPr>
              <a:grpSpLocks/>
            </p:cNvGrpSpPr>
            <p:nvPr/>
          </p:nvGrpSpPr>
          <p:grpSpPr bwMode="auto">
            <a:xfrm>
              <a:off x="5739174" y="5613846"/>
              <a:ext cx="592073" cy="392897"/>
              <a:chOff x="5573074" y="3858168"/>
              <a:chExt cx="1213560" cy="927786"/>
            </a:xfrm>
          </p:grpSpPr>
          <p:grpSp>
            <p:nvGrpSpPr>
              <p:cNvPr id="93" name="Gruppieren 12"/>
              <p:cNvGrpSpPr>
                <a:grpSpLocks/>
              </p:cNvGrpSpPr>
              <p:nvPr/>
            </p:nvGrpSpPr>
            <p:grpSpPr bwMode="auto">
              <a:xfrm>
                <a:off x="6072474" y="3858168"/>
                <a:ext cx="714160" cy="715035"/>
                <a:chOff x="3929334" y="2858036"/>
                <a:chExt cx="714160" cy="715035"/>
              </a:xfrm>
            </p:grpSpPr>
            <p:sp>
              <p:nvSpPr>
                <p:cNvPr id="95" name="Gefaltete Ecke 93"/>
                <p:cNvSpPr/>
                <p:nvPr/>
              </p:nvSpPr>
              <p:spPr>
                <a:xfrm>
                  <a:off x="3929334" y="2858036"/>
                  <a:ext cx="714160" cy="715035"/>
                </a:xfrm>
                <a:prstGeom prst="foldedCorner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3981626">
                    <a:defRPr/>
                  </a:pPr>
                  <a:endParaRPr lang="en-US" sz="800"/>
                </a:p>
              </p:txBody>
            </p:sp>
            <p:cxnSp>
              <p:nvCxnSpPr>
                <p:cNvPr id="96" name="Gerade Verbindung 94"/>
                <p:cNvCxnSpPr/>
                <p:nvPr/>
              </p:nvCxnSpPr>
              <p:spPr>
                <a:xfrm>
                  <a:off x="4072507" y="2998804"/>
                  <a:ext cx="427814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Gerade Verbindung 83"/>
                <p:cNvCxnSpPr/>
                <p:nvPr/>
              </p:nvCxnSpPr>
              <p:spPr>
                <a:xfrm>
                  <a:off x="4072507" y="3144370"/>
                  <a:ext cx="427814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Gerade Verbindung 96"/>
                <p:cNvCxnSpPr/>
                <p:nvPr/>
              </p:nvCxnSpPr>
              <p:spPr>
                <a:xfrm>
                  <a:off x="4072507" y="3286737"/>
                  <a:ext cx="427814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Gerade Verbindung 97"/>
                <p:cNvCxnSpPr/>
                <p:nvPr/>
              </p:nvCxnSpPr>
              <p:spPr>
                <a:xfrm>
                  <a:off x="4072507" y="3432304"/>
                  <a:ext cx="286345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4" name="Ellipse 4"/>
              <p:cNvSpPr/>
              <p:nvPr/>
            </p:nvSpPr>
            <p:spPr>
              <a:xfrm>
                <a:off x="5573074" y="4214886"/>
                <a:ext cx="1000505" cy="571068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3981626">
                  <a:defRPr/>
                </a:pPr>
                <a:endParaRPr lang="en-US" sz="800"/>
              </a:p>
            </p:txBody>
          </p:sp>
        </p:grpSp>
        <p:grpSp>
          <p:nvGrpSpPr>
            <p:cNvPr id="9" name="Gruppieren 42"/>
            <p:cNvGrpSpPr>
              <a:grpSpLocks/>
            </p:cNvGrpSpPr>
            <p:nvPr/>
          </p:nvGrpSpPr>
          <p:grpSpPr bwMode="auto">
            <a:xfrm>
              <a:off x="3153012" y="5395045"/>
              <a:ext cx="592905" cy="392898"/>
              <a:chOff x="5571721" y="3857426"/>
              <a:chExt cx="1215264" cy="927785"/>
            </a:xfrm>
          </p:grpSpPr>
          <p:grpSp>
            <p:nvGrpSpPr>
              <p:cNvPr id="87" name="Gruppieren 12"/>
              <p:cNvGrpSpPr>
                <a:grpSpLocks/>
              </p:cNvGrpSpPr>
              <p:nvPr/>
            </p:nvGrpSpPr>
            <p:grpSpPr bwMode="auto">
              <a:xfrm>
                <a:off x="6067713" y="3857426"/>
                <a:ext cx="719272" cy="715034"/>
                <a:chOff x="3924573" y="2857294"/>
                <a:chExt cx="719272" cy="715034"/>
              </a:xfrm>
            </p:grpSpPr>
            <p:sp>
              <p:nvSpPr>
                <p:cNvPr id="89" name="Gefaltete Ecke 87"/>
                <p:cNvSpPr/>
                <p:nvPr/>
              </p:nvSpPr>
              <p:spPr>
                <a:xfrm>
                  <a:off x="3924573" y="2857294"/>
                  <a:ext cx="719272" cy="715034"/>
                </a:xfrm>
                <a:prstGeom prst="foldedCorner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3981626">
                    <a:defRPr/>
                  </a:pPr>
                  <a:endParaRPr lang="en-US" sz="800"/>
                </a:p>
              </p:txBody>
            </p:sp>
            <p:cxnSp>
              <p:nvCxnSpPr>
                <p:cNvPr id="90" name="Gerade Verbindung 76"/>
                <p:cNvCxnSpPr/>
                <p:nvPr/>
              </p:nvCxnSpPr>
              <p:spPr>
                <a:xfrm>
                  <a:off x="4072860" y="3143627"/>
                  <a:ext cx="427813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Gerade Verbindung 89"/>
                <p:cNvCxnSpPr/>
                <p:nvPr/>
              </p:nvCxnSpPr>
              <p:spPr>
                <a:xfrm>
                  <a:off x="4072860" y="3285995"/>
                  <a:ext cx="427813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Gerade Verbindung 90"/>
                <p:cNvCxnSpPr/>
                <p:nvPr/>
              </p:nvCxnSpPr>
              <p:spPr>
                <a:xfrm>
                  <a:off x="4072860" y="3431560"/>
                  <a:ext cx="286345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8" name="Ellipse 86"/>
              <p:cNvSpPr/>
              <p:nvPr/>
            </p:nvSpPr>
            <p:spPr>
              <a:xfrm>
                <a:off x="5571721" y="4215743"/>
                <a:ext cx="1002210" cy="569468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3981626">
                  <a:defRPr/>
                </a:pPr>
                <a:endParaRPr lang="en-US" sz="800"/>
              </a:p>
            </p:txBody>
          </p:sp>
        </p:grpSp>
        <p:grpSp>
          <p:nvGrpSpPr>
            <p:cNvPr id="10" name="Gruppieren 50"/>
            <p:cNvGrpSpPr>
              <a:grpSpLocks/>
            </p:cNvGrpSpPr>
            <p:nvPr/>
          </p:nvGrpSpPr>
          <p:grpSpPr bwMode="auto">
            <a:xfrm>
              <a:off x="4984113" y="5402495"/>
              <a:ext cx="592903" cy="393575"/>
              <a:chOff x="5571108" y="3856760"/>
              <a:chExt cx="1215263" cy="929382"/>
            </a:xfrm>
          </p:grpSpPr>
          <p:grpSp>
            <p:nvGrpSpPr>
              <p:cNvPr id="80" name="Gruppieren 12"/>
              <p:cNvGrpSpPr>
                <a:grpSpLocks/>
              </p:cNvGrpSpPr>
              <p:nvPr/>
            </p:nvGrpSpPr>
            <p:grpSpPr bwMode="auto">
              <a:xfrm>
                <a:off x="6067099" y="3856760"/>
                <a:ext cx="719272" cy="710233"/>
                <a:chOff x="3923959" y="2856628"/>
                <a:chExt cx="719272" cy="710233"/>
              </a:xfrm>
            </p:grpSpPr>
            <p:sp>
              <p:nvSpPr>
                <p:cNvPr id="82" name="Gefaltete Ecke 80"/>
                <p:cNvSpPr/>
                <p:nvPr/>
              </p:nvSpPr>
              <p:spPr>
                <a:xfrm>
                  <a:off x="3923959" y="2856628"/>
                  <a:ext cx="719272" cy="710233"/>
                </a:xfrm>
                <a:prstGeom prst="foldedCorner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3981626">
                    <a:defRPr/>
                  </a:pPr>
                  <a:endParaRPr lang="en-US" sz="800"/>
                </a:p>
              </p:txBody>
            </p:sp>
            <p:cxnSp>
              <p:nvCxnSpPr>
                <p:cNvPr id="83" name="Gerade Verbindung 81"/>
                <p:cNvCxnSpPr/>
                <p:nvPr/>
              </p:nvCxnSpPr>
              <p:spPr>
                <a:xfrm>
                  <a:off x="4072246" y="2997395"/>
                  <a:ext cx="427813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Gerade Verbindung 69"/>
                <p:cNvCxnSpPr/>
                <p:nvPr/>
              </p:nvCxnSpPr>
              <p:spPr>
                <a:xfrm>
                  <a:off x="4072246" y="3142961"/>
                  <a:ext cx="427813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Gerade Verbindung 83"/>
                <p:cNvCxnSpPr/>
                <p:nvPr/>
              </p:nvCxnSpPr>
              <p:spPr>
                <a:xfrm>
                  <a:off x="4072246" y="3285327"/>
                  <a:ext cx="427813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Gerade Verbindung 84"/>
                <p:cNvCxnSpPr/>
                <p:nvPr/>
              </p:nvCxnSpPr>
              <p:spPr>
                <a:xfrm>
                  <a:off x="4072246" y="3426094"/>
                  <a:ext cx="286345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1" name="Ellipse 79"/>
              <p:cNvSpPr/>
              <p:nvPr/>
            </p:nvSpPr>
            <p:spPr>
              <a:xfrm>
                <a:off x="5571108" y="4215076"/>
                <a:ext cx="1002210" cy="571066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3981626">
                  <a:defRPr/>
                </a:pPr>
                <a:endParaRPr lang="en-US" sz="800"/>
              </a:p>
            </p:txBody>
          </p:sp>
        </p:grpSp>
        <p:grpSp>
          <p:nvGrpSpPr>
            <p:cNvPr id="11" name="Gruppieren 58"/>
            <p:cNvGrpSpPr>
              <a:grpSpLocks/>
            </p:cNvGrpSpPr>
            <p:nvPr/>
          </p:nvGrpSpPr>
          <p:grpSpPr bwMode="auto">
            <a:xfrm>
              <a:off x="4068571" y="5613846"/>
              <a:ext cx="592905" cy="392897"/>
              <a:chOff x="5571411" y="3858168"/>
              <a:chExt cx="1215262" cy="927786"/>
            </a:xfrm>
          </p:grpSpPr>
          <p:grpSp>
            <p:nvGrpSpPr>
              <p:cNvPr id="73" name="Gruppieren 12"/>
              <p:cNvGrpSpPr>
                <a:grpSpLocks/>
              </p:cNvGrpSpPr>
              <p:nvPr/>
            </p:nvGrpSpPr>
            <p:grpSpPr bwMode="auto">
              <a:xfrm>
                <a:off x="6067401" y="3858168"/>
                <a:ext cx="719272" cy="715035"/>
                <a:chOff x="3924261" y="2858036"/>
                <a:chExt cx="719272" cy="715035"/>
              </a:xfrm>
            </p:grpSpPr>
            <p:sp>
              <p:nvSpPr>
                <p:cNvPr id="75" name="Gefaltete Ecke 60"/>
                <p:cNvSpPr/>
                <p:nvPr/>
              </p:nvSpPr>
              <p:spPr>
                <a:xfrm>
                  <a:off x="3924261" y="2858036"/>
                  <a:ext cx="719272" cy="715035"/>
                </a:xfrm>
                <a:prstGeom prst="foldedCorner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3981626">
                    <a:defRPr/>
                  </a:pPr>
                  <a:endParaRPr lang="en-US" sz="800"/>
                </a:p>
              </p:txBody>
            </p:sp>
            <p:cxnSp>
              <p:nvCxnSpPr>
                <p:cNvPr id="76" name="Gerade Verbindung 61"/>
                <p:cNvCxnSpPr/>
                <p:nvPr/>
              </p:nvCxnSpPr>
              <p:spPr>
                <a:xfrm>
                  <a:off x="4072540" y="2998804"/>
                  <a:ext cx="427814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Gerade Verbindung 62"/>
                <p:cNvCxnSpPr/>
                <p:nvPr/>
              </p:nvCxnSpPr>
              <p:spPr>
                <a:xfrm>
                  <a:off x="4072549" y="3144370"/>
                  <a:ext cx="427814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Gerade Verbindung 76"/>
                <p:cNvCxnSpPr/>
                <p:nvPr/>
              </p:nvCxnSpPr>
              <p:spPr>
                <a:xfrm>
                  <a:off x="4072549" y="3286737"/>
                  <a:ext cx="427814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Gerade Verbindung 77"/>
                <p:cNvCxnSpPr/>
                <p:nvPr/>
              </p:nvCxnSpPr>
              <p:spPr>
                <a:xfrm>
                  <a:off x="4072549" y="3432304"/>
                  <a:ext cx="286345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4" name="Ellipse 72"/>
              <p:cNvSpPr/>
              <p:nvPr/>
            </p:nvSpPr>
            <p:spPr>
              <a:xfrm>
                <a:off x="5571411" y="4214886"/>
                <a:ext cx="1002210" cy="571068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3981626">
                  <a:defRPr/>
                </a:pPr>
                <a:endParaRPr lang="en-US" sz="800"/>
              </a:p>
            </p:txBody>
          </p:sp>
        </p:grpSp>
        <p:sp>
          <p:nvSpPr>
            <p:cNvPr id="12" name="Textfeld 313"/>
            <p:cNvSpPr txBox="1">
              <a:spLocks noChangeArrowheads="1"/>
            </p:cNvSpPr>
            <p:nvPr/>
          </p:nvSpPr>
          <p:spPr bwMode="auto">
            <a:xfrm>
              <a:off x="2991617" y="6094301"/>
              <a:ext cx="3716657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900" dirty="0"/>
                <a:t>Repository of </a:t>
              </a:r>
              <a:r>
                <a:rPr lang="en-US" sz="900" dirty="0" smtClean="0"/>
                <a:t>building blocks</a:t>
              </a:r>
              <a:endParaRPr lang="en-US" sz="900" dirty="0"/>
            </a:p>
          </p:txBody>
        </p:sp>
        <p:cxnSp>
          <p:nvCxnSpPr>
            <p:cNvPr id="13" name="Gerade Verbindung 34"/>
            <p:cNvCxnSpPr/>
            <p:nvPr/>
          </p:nvCxnSpPr>
          <p:spPr bwMode="auto">
            <a:xfrm>
              <a:off x="3099792" y="4439220"/>
              <a:ext cx="1130927" cy="2710"/>
            </a:xfrm>
            <a:prstGeom prst="line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35"/>
            <p:cNvCxnSpPr/>
            <p:nvPr/>
          </p:nvCxnSpPr>
          <p:spPr bwMode="auto">
            <a:xfrm rot="5400000">
              <a:off x="4561466" y="5009599"/>
              <a:ext cx="524314" cy="0"/>
            </a:xfrm>
            <a:prstGeom prst="line">
              <a:avLst/>
            </a:prstGeom>
            <a:ln w="254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36"/>
            <p:cNvCxnSpPr/>
            <p:nvPr/>
          </p:nvCxnSpPr>
          <p:spPr bwMode="auto">
            <a:xfrm>
              <a:off x="5454672" y="4448398"/>
              <a:ext cx="1133415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hteck 37"/>
            <p:cNvSpPr/>
            <p:nvPr/>
          </p:nvSpPr>
          <p:spPr bwMode="auto">
            <a:xfrm>
              <a:off x="2022085" y="5052952"/>
              <a:ext cx="322647" cy="26283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3981626">
                <a:defRPr/>
              </a:pPr>
              <a:endParaRPr lang="en-US" sz="800"/>
            </a:p>
          </p:txBody>
        </p:sp>
        <p:sp>
          <p:nvSpPr>
            <p:cNvPr id="17" name="Rechteck 38"/>
            <p:cNvSpPr/>
            <p:nvPr/>
          </p:nvSpPr>
          <p:spPr bwMode="auto">
            <a:xfrm>
              <a:off x="2022085" y="4290132"/>
              <a:ext cx="322647" cy="31653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3981626">
                <a:defRPr/>
              </a:pPr>
              <a:endParaRPr lang="en-US" sz="800"/>
            </a:p>
          </p:txBody>
        </p:sp>
        <p:sp>
          <p:nvSpPr>
            <p:cNvPr id="18" name="Rechteck 39"/>
            <p:cNvSpPr/>
            <p:nvPr/>
          </p:nvSpPr>
          <p:spPr bwMode="auto">
            <a:xfrm>
              <a:off x="7354904" y="5052952"/>
              <a:ext cx="323479" cy="26283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3981626">
                <a:defRPr/>
              </a:pPr>
              <a:endParaRPr lang="en-US" sz="800"/>
            </a:p>
          </p:txBody>
        </p:sp>
        <p:grpSp>
          <p:nvGrpSpPr>
            <p:cNvPr id="19" name="Gruppieren 99"/>
            <p:cNvGrpSpPr>
              <a:grpSpLocks/>
            </p:cNvGrpSpPr>
            <p:nvPr/>
          </p:nvGrpSpPr>
          <p:grpSpPr bwMode="auto">
            <a:xfrm>
              <a:off x="1753487" y="4342891"/>
              <a:ext cx="1346302" cy="215446"/>
              <a:chOff x="858204" y="3816812"/>
              <a:chExt cx="1785548" cy="352318"/>
            </a:xfrm>
          </p:grpSpPr>
          <p:grpSp>
            <p:nvGrpSpPr>
              <p:cNvPr id="64" name="Gruppieren 88"/>
              <p:cNvGrpSpPr>
                <a:grpSpLocks/>
              </p:cNvGrpSpPr>
              <p:nvPr/>
            </p:nvGrpSpPr>
            <p:grpSpPr bwMode="auto">
              <a:xfrm>
                <a:off x="858204" y="3816815"/>
                <a:ext cx="646282" cy="352315"/>
                <a:chOff x="786766" y="3410212"/>
                <a:chExt cx="646282" cy="352315"/>
              </a:xfrm>
            </p:grpSpPr>
            <p:sp>
              <p:nvSpPr>
                <p:cNvPr id="71" name="Rechteck 69"/>
                <p:cNvSpPr/>
                <p:nvPr/>
              </p:nvSpPr>
              <p:spPr>
                <a:xfrm>
                  <a:off x="786768" y="3428162"/>
                  <a:ext cx="574596" cy="286912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3981626">
                    <a:defRPr/>
                  </a:pPr>
                  <a:endParaRPr lang="en-US" sz="800"/>
                </a:p>
              </p:txBody>
            </p:sp>
            <p:sp>
              <p:nvSpPr>
                <p:cNvPr id="72" name="Textfeld 82"/>
                <p:cNvSpPr txBox="1">
                  <a:spLocks noChangeArrowheads="1"/>
                </p:cNvSpPr>
                <p:nvPr/>
              </p:nvSpPr>
              <p:spPr bwMode="auto">
                <a:xfrm>
                  <a:off x="786766" y="3410212"/>
                  <a:ext cx="646282" cy="352315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defTabSz="3981626">
                    <a:defRPr/>
                  </a:pPr>
                  <a:r>
                    <a:rPr lang="en-US" sz="800" b="1" dirty="0"/>
                    <a:t>Msg1</a:t>
                  </a:r>
                </a:p>
              </p:txBody>
            </p:sp>
          </p:grpSp>
          <p:grpSp>
            <p:nvGrpSpPr>
              <p:cNvPr id="65" name="Gruppieren 89"/>
              <p:cNvGrpSpPr>
                <a:grpSpLocks/>
              </p:cNvGrpSpPr>
              <p:nvPr/>
            </p:nvGrpSpPr>
            <p:grpSpPr bwMode="auto">
              <a:xfrm>
                <a:off x="1429491" y="3816816"/>
                <a:ext cx="642974" cy="352314"/>
                <a:chOff x="786549" y="3410213"/>
                <a:chExt cx="642974" cy="352314"/>
              </a:xfrm>
            </p:grpSpPr>
            <p:sp>
              <p:nvSpPr>
                <p:cNvPr id="69" name="Rechteck 54"/>
                <p:cNvSpPr/>
                <p:nvPr/>
              </p:nvSpPr>
              <p:spPr>
                <a:xfrm>
                  <a:off x="786551" y="3428162"/>
                  <a:ext cx="571287" cy="286912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3981626">
                    <a:defRPr/>
                  </a:pPr>
                  <a:endParaRPr lang="en-US" sz="800"/>
                </a:p>
              </p:txBody>
            </p:sp>
            <p:sp>
              <p:nvSpPr>
                <p:cNvPr id="70" name="Textfeld 91"/>
                <p:cNvSpPr txBox="1">
                  <a:spLocks noChangeArrowheads="1"/>
                </p:cNvSpPr>
                <p:nvPr/>
              </p:nvSpPr>
              <p:spPr bwMode="auto">
                <a:xfrm>
                  <a:off x="786549" y="3410213"/>
                  <a:ext cx="642974" cy="352314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defTabSz="3981626">
                    <a:defRPr/>
                  </a:pPr>
                  <a:r>
                    <a:rPr lang="en-US" sz="800" b="1" dirty="0"/>
                    <a:t>Msg2</a:t>
                  </a:r>
                </a:p>
              </p:txBody>
            </p:sp>
          </p:grpSp>
          <p:grpSp>
            <p:nvGrpSpPr>
              <p:cNvPr id="66" name="Gruppieren 92"/>
              <p:cNvGrpSpPr>
                <a:grpSpLocks/>
              </p:cNvGrpSpPr>
              <p:nvPr/>
            </p:nvGrpSpPr>
            <p:grpSpPr bwMode="auto">
              <a:xfrm>
                <a:off x="2000778" y="3816812"/>
                <a:ext cx="642974" cy="352314"/>
                <a:chOff x="786332" y="3410209"/>
                <a:chExt cx="642974" cy="352314"/>
              </a:xfrm>
            </p:grpSpPr>
            <p:sp>
              <p:nvSpPr>
                <p:cNvPr id="67" name="Rechteck 65"/>
                <p:cNvSpPr/>
                <p:nvPr/>
              </p:nvSpPr>
              <p:spPr>
                <a:xfrm>
                  <a:off x="786333" y="3428162"/>
                  <a:ext cx="571287" cy="286912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3981626">
                    <a:defRPr/>
                  </a:pPr>
                  <a:endParaRPr lang="en-US" sz="800"/>
                </a:p>
              </p:txBody>
            </p:sp>
            <p:sp>
              <p:nvSpPr>
                <p:cNvPr id="68" name="Textfeld 94"/>
                <p:cNvSpPr txBox="1">
                  <a:spLocks noChangeArrowheads="1"/>
                </p:cNvSpPr>
                <p:nvPr/>
              </p:nvSpPr>
              <p:spPr bwMode="auto">
                <a:xfrm>
                  <a:off x="786332" y="3410209"/>
                  <a:ext cx="642974" cy="352314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defTabSz="3981626">
                    <a:defRPr/>
                  </a:pPr>
                  <a:r>
                    <a:rPr lang="en-US" sz="800" b="1" dirty="0"/>
                    <a:t>Msg3</a:t>
                  </a:r>
                </a:p>
              </p:txBody>
            </p:sp>
          </p:grpSp>
        </p:grpSp>
        <p:sp>
          <p:nvSpPr>
            <p:cNvPr id="20" name="Raute 43"/>
            <p:cNvSpPr/>
            <p:nvPr/>
          </p:nvSpPr>
          <p:spPr bwMode="auto">
            <a:xfrm>
              <a:off x="4263980" y="4021936"/>
              <a:ext cx="1130927" cy="829826"/>
            </a:xfrm>
            <a:prstGeom prst="diamon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3981626">
                <a:defRPr/>
              </a:pPr>
              <a:endParaRPr lang="en-US" sz="800"/>
            </a:p>
          </p:txBody>
        </p:sp>
        <p:sp>
          <p:nvSpPr>
            <p:cNvPr id="21" name="Abgerundetes Rechteck 44"/>
            <p:cNvSpPr/>
            <p:nvPr/>
          </p:nvSpPr>
          <p:spPr bwMode="auto">
            <a:xfrm>
              <a:off x="3017829" y="4817681"/>
              <a:ext cx="1346302" cy="3055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3981626">
                <a:defRPr/>
              </a:pPr>
              <a:r>
                <a:rPr lang="en-US" sz="900" dirty="0" smtClean="0"/>
                <a:t>Timer, Events,</a:t>
              </a:r>
              <a:br>
                <a:rPr lang="en-US" sz="900" dirty="0" smtClean="0"/>
              </a:br>
              <a:r>
                <a:rPr lang="en-US" sz="900" dirty="0" smtClean="0"/>
                <a:t>debugging support, …</a:t>
              </a:r>
              <a:endParaRPr lang="en-US" sz="900" dirty="0"/>
            </a:p>
          </p:txBody>
        </p:sp>
        <p:grpSp>
          <p:nvGrpSpPr>
            <p:cNvPr id="22" name="Gruppieren 151"/>
            <p:cNvGrpSpPr>
              <a:grpSpLocks/>
            </p:cNvGrpSpPr>
            <p:nvPr/>
          </p:nvGrpSpPr>
          <p:grpSpPr bwMode="auto">
            <a:xfrm>
              <a:off x="1714402" y="4616707"/>
              <a:ext cx="1169489" cy="456495"/>
              <a:chOff x="449191" y="3286471"/>
              <a:chExt cx="1551038" cy="746499"/>
            </a:xfrm>
          </p:grpSpPr>
          <p:sp>
            <p:nvSpPr>
              <p:cNvPr id="62" name="Pfeil nach rechts 54"/>
              <p:cNvSpPr/>
              <p:nvPr/>
            </p:nvSpPr>
            <p:spPr>
              <a:xfrm>
                <a:off x="643299" y="3286471"/>
                <a:ext cx="1213150" cy="213798"/>
              </a:xfrm>
              <a:prstGeom prst="rightArrow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3981626">
                  <a:defRPr/>
                </a:pPr>
                <a:endParaRPr lang="en-US" sz="800"/>
              </a:p>
            </p:txBody>
          </p:sp>
          <p:sp>
            <p:nvSpPr>
              <p:cNvPr id="63" name="Textfeld 340"/>
              <p:cNvSpPr txBox="1">
                <a:spLocks noChangeArrowheads="1"/>
              </p:cNvSpPr>
              <p:nvPr/>
            </p:nvSpPr>
            <p:spPr bwMode="auto">
              <a:xfrm>
                <a:off x="449191" y="3429007"/>
                <a:ext cx="1551038" cy="603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900" b="1" i="1"/>
                  <a:t>From previous node</a:t>
                </a:r>
              </a:p>
            </p:txBody>
          </p:sp>
        </p:grpSp>
        <p:grpSp>
          <p:nvGrpSpPr>
            <p:cNvPr id="23" name="Gruppieren 152"/>
            <p:cNvGrpSpPr>
              <a:grpSpLocks/>
            </p:cNvGrpSpPr>
            <p:nvPr/>
          </p:nvGrpSpPr>
          <p:grpSpPr bwMode="auto">
            <a:xfrm>
              <a:off x="6816002" y="4616701"/>
              <a:ext cx="1131155" cy="456487"/>
              <a:chOff x="500029" y="3286481"/>
              <a:chExt cx="1500198" cy="746490"/>
            </a:xfrm>
          </p:grpSpPr>
          <p:sp>
            <p:nvSpPr>
              <p:cNvPr id="60" name="Pfeil nach rechts 52"/>
              <p:cNvSpPr/>
              <p:nvPr/>
            </p:nvSpPr>
            <p:spPr>
              <a:xfrm>
                <a:off x="642362" y="3286481"/>
                <a:ext cx="1215356" cy="213798"/>
              </a:xfrm>
              <a:prstGeom prst="rightArrow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3981626">
                  <a:defRPr/>
                </a:pPr>
                <a:endParaRPr lang="en-US" sz="800"/>
              </a:p>
            </p:txBody>
          </p:sp>
          <p:sp>
            <p:nvSpPr>
              <p:cNvPr id="61" name="Textfeld 338"/>
              <p:cNvSpPr txBox="1">
                <a:spLocks noChangeArrowheads="1"/>
              </p:cNvSpPr>
              <p:nvPr/>
            </p:nvSpPr>
            <p:spPr bwMode="auto">
              <a:xfrm>
                <a:off x="500029" y="3429005"/>
                <a:ext cx="1500198" cy="6039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900" b="1" i="1" dirty="0"/>
                  <a:t>To successor node</a:t>
                </a:r>
              </a:p>
            </p:txBody>
          </p:sp>
        </p:grpSp>
        <p:sp>
          <p:nvSpPr>
            <p:cNvPr id="24" name="Abgerundetes Rechteck 27"/>
            <p:cNvSpPr/>
            <p:nvPr/>
          </p:nvSpPr>
          <p:spPr bwMode="auto">
            <a:xfrm>
              <a:off x="5355124" y="4834827"/>
              <a:ext cx="1346302" cy="3055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3981626">
                <a:defRPr/>
              </a:pPr>
              <a:r>
                <a:rPr lang="en-US" sz="900" dirty="0"/>
                <a:t>Shared Data Structures</a:t>
              </a:r>
            </a:p>
          </p:txBody>
        </p:sp>
        <p:sp>
          <p:nvSpPr>
            <p:cNvPr id="25" name="Textfeld 330"/>
            <p:cNvSpPr txBox="1">
              <a:spLocks noChangeArrowheads="1"/>
            </p:cNvSpPr>
            <p:nvPr/>
          </p:nvSpPr>
          <p:spPr bwMode="auto">
            <a:xfrm>
              <a:off x="1752735" y="5315456"/>
              <a:ext cx="91999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900" b="1" i="1"/>
                <a:t>Physical or</a:t>
              </a:r>
              <a:br>
                <a:rPr lang="en-US" sz="900" b="1" i="1"/>
              </a:br>
              <a:r>
                <a:rPr lang="en-US" sz="900" b="1" i="1"/>
                <a:t>virtual link</a:t>
              </a:r>
            </a:p>
          </p:txBody>
        </p:sp>
        <p:sp>
          <p:nvSpPr>
            <p:cNvPr id="26" name="Textfeld 331"/>
            <p:cNvSpPr txBox="1">
              <a:spLocks noChangeArrowheads="1"/>
            </p:cNvSpPr>
            <p:nvPr/>
          </p:nvSpPr>
          <p:spPr bwMode="auto">
            <a:xfrm>
              <a:off x="6947520" y="5315454"/>
              <a:ext cx="1053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900" b="1" i="1"/>
                <a:t>Physical or</a:t>
              </a:r>
              <a:br>
                <a:rPr lang="en-US" sz="900" b="1" i="1"/>
              </a:br>
              <a:r>
                <a:rPr lang="en-US" sz="900" b="1" i="1"/>
                <a:t>virtual link</a:t>
              </a:r>
            </a:p>
          </p:txBody>
        </p:sp>
        <p:sp>
          <p:nvSpPr>
            <p:cNvPr id="27" name="Textfeld 332"/>
            <p:cNvSpPr txBox="1">
              <a:spLocks noChangeArrowheads="1"/>
            </p:cNvSpPr>
            <p:nvPr/>
          </p:nvSpPr>
          <p:spPr bwMode="auto">
            <a:xfrm>
              <a:off x="4404588" y="4265567"/>
              <a:ext cx="8618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1000" b="1" dirty="0"/>
                <a:t>Workflow</a:t>
              </a:r>
            </a:p>
            <a:p>
              <a:pPr algn="ctr"/>
              <a:r>
                <a:rPr lang="de-DE" sz="1000" b="1" dirty="0" smtClean="0"/>
                <a:t>Engine</a:t>
              </a:r>
              <a:endParaRPr lang="en-US" sz="1000" b="1" dirty="0"/>
            </a:p>
          </p:txBody>
        </p:sp>
        <p:cxnSp>
          <p:nvCxnSpPr>
            <p:cNvPr id="28" name="Gerade Verbindung 51"/>
            <p:cNvCxnSpPr>
              <a:endCxn id="20" idx="0"/>
            </p:cNvCxnSpPr>
            <p:nvPr/>
          </p:nvCxnSpPr>
          <p:spPr bwMode="auto">
            <a:xfrm rot="16200000" flipH="1">
              <a:off x="4703180" y="3899520"/>
              <a:ext cx="243189" cy="1663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6"/>
            <p:cNvCxnSpPr/>
            <p:nvPr/>
          </p:nvCxnSpPr>
          <p:spPr bwMode="auto">
            <a:xfrm>
              <a:off x="3471285" y="5450742"/>
              <a:ext cx="20872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uppieren 102"/>
            <p:cNvGrpSpPr/>
            <p:nvPr/>
          </p:nvGrpSpPr>
          <p:grpSpPr>
            <a:xfrm>
              <a:off x="4631150" y="3446057"/>
              <a:ext cx="396696" cy="369288"/>
              <a:chOff x="1500166" y="5000634"/>
              <a:chExt cx="500066" cy="500071"/>
            </a:xfrm>
          </p:grpSpPr>
          <p:grpSp>
            <p:nvGrpSpPr>
              <p:cNvPr id="48" name="Gruppieren 32"/>
              <p:cNvGrpSpPr>
                <a:grpSpLocks/>
              </p:cNvGrpSpPr>
              <p:nvPr/>
            </p:nvGrpSpPr>
            <p:grpSpPr bwMode="auto">
              <a:xfrm>
                <a:off x="1562660" y="5011738"/>
                <a:ext cx="375066" cy="488967"/>
                <a:chOff x="1785918" y="2857495"/>
                <a:chExt cx="1571639" cy="1785953"/>
              </a:xfrm>
            </p:grpSpPr>
            <p:sp>
              <p:nvSpPr>
                <p:cNvPr id="50" name="Ellipse 7"/>
                <p:cNvSpPr/>
                <p:nvPr/>
              </p:nvSpPr>
              <p:spPr>
                <a:xfrm>
                  <a:off x="2359692" y="2998608"/>
                  <a:ext cx="424091" cy="21607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00"/>
                </a:p>
              </p:txBody>
            </p:sp>
            <p:sp>
              <p:nvSpPr>
                <p:cNvPr id="51" name="Ellipse 8"/>
                <p:cNvSpPr/>
                <p:nvPr/>
              </p:nvSpPr>
              <p:spPr>
                <a:xfrm>
                  <a:off x="2359692" y="3430764"/>
                  <a:ext cx="424091" cy="21166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00"/>
                </a:p>
              </p:txBody>
            </p:sp>
            <p:sp>
              <p:nvSpPr>
                <p:cNvPr id="52" name="Ellipse 18"/>
                <p:cNvSpPr/>
                <p:nvPr/>
              </p:nvSpPr>
              <p:spPr>
                <a:xfrm>
                  <a:off x="1785918" y="3430764"/>
                  <a:ext cx="359231" cy="21166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00"/>
                </a:p>
              </p:txBody>
            </p:sp>
            <p:sp>
              <p:nvSpPr>
                <p:cNvPr id="53" name="Ellipse 10"/>
                <p:cNvSpPr/>
                <p:nvPr/>
              </p:nvSpPr>
              <p:spPr>
                <a:xfrm>
                  <a:off x="2359692" y="3858512"/>
                  <a:ext cx="424091" cy="21166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00"/>
                </a:p>
              </p:txBody>
            </p:sp>
            <p:sp>
              <p:nvSpPr>
                <p:cNvPr id="54" name="Ellipse 20"/>
                <p:cNvSpPr/>
                <p:nvPr/>
              </p:nvSpPr>
              <p:spPr>
                <a:xfrm>
                  <a:off x="2359692" y="4286257"/>
                  <a:ext cx="424091" cy="21607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00"/>
                </a:p>
              </p:txBody>
            </p:sp>
            <p:sp>
              <p:nvSpPr>
                <p:cNvPr id="55" name="Ellipse 21"/>
                <p:cNvSpPr/>
                <p:nvPr/>
              </p:nvSpPr>
              <p:spPr>
                <a:xfrm>
                  <a:off x="2998326" y="3858512"/>
                  <a:ext cx="359231" cy="21166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100"/>
                </a:p>
              </p:txBody>
            </p:sp>
            <p:cxnSp>
              <p:nvCxnSpPr>
                <p:cNvPr id="56" name="Gerade Verbindung 22"/>
                <p:cNvCxnSpPr/>
                <p:nvPr/>
              </p:nvCxnSpPr>
              <p:spPr>
                <a:xfrm rot="5400000">
                  <a:off x="1681255" y="3750472"/>
                  <a:ext cx="1785953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Gerade Verbindung 23"/>
                <p:cNvCxnSpPr>
                  <a:stCxn id="52" idx="6"/>
                </p:cNvCxnSpPr>
                <p:nvPr/>
              </p:nvCxnSpPr>
              <p:spPr>
                <a:xfrm>
                  <a:off x="2145149" y="3536599"/>
                  <a:ext cx="214543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Gerade Verbindung 24"/>
                <p:cNvCxnSpPr>
                  <a:stCxn id="54" idx="6"/>
                  <a:endCxn id="55" idx="4"/>
                </p:cNvCxnSpPr>
                <p:nvPr/>
              </p:nvCxnSpPr>
              <p:spPr>
                <a:xfrm flipV="1">
                  <a:off x="2783783" y="4070180"/>
                  <a:ext cx="394158" cy="321911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Gerade Verbindung 25"/>
                <p:cNvCxnSpPr>
                  <a:stCxn id="55" idx="0"/>
                </p:cNvCxnSpPr>
                <p:nvPr/>
              </p:nvCxnSpPr>
              <p:spPr>
                <a:xfrm rot="16200000" flipV="1">
                  <a:off x="2606033" y="3286604"/>
                  <a:ext cx="749659" cy="394158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Rechteck 15"/>
              <p:cNvSpPr/>
              <p:nvPr/>
            </p:nvSpPr>
            <p:spPr bwMode="auto">
              <a:xfrm>
                <a:off x="1500166" y="5000634"/>
                <a:ext cx="500066" cy="500068"/>
              </a:xfrm>
              <a:prstGeom prst="rect">
                <a:avLst/>
              </a:prstGeom>
              <a:noFill/>
              <a:ln w="25400" cap="flat" cmpd="sng" algn="ctr">
                <a:solidFill>
                  <a:schemeClr val="accent2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Rounded MT Bold" pitchFamily="34" charset="0"/>
                  <a:cs typeface="Arial" charset="0"/>
                </a:endParaRPr>
              </a:p>
            </p:txBody>
          </p:sp>
        </p:grpSp>
        <p:sp>
          <p:nvSpPr>
            <p:cNvPr id="31" name="Textfeld 82"/>
            <p:cNvSpPr txBox="1">
              <a:spLocks noChangeArrowheads="1"/>
            </p:cNvSpPr>
            <p:nvPr/>
          </p:nvSpPr>
          <p:spPr bwMode="auto">
            <a:xfrm>
              <a:off x="5590850" y="3286124"/>
              <a:ext cx="770652" cy="33855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3981626">
                <a:defRPr/>
              </a:pPr>
              <a:r>
                <a:rPr lang="en-US" sz="800" b="1" dirty="0" smtClean="0"/>
                <a:t>To</a:t>
              </a:r>
              <a:br>
                <a:rPr lang="en-US" sz="800" b="1" dirty="0" smtClean="0"/>
              </a:br>
              <a:r>
                <a:rPr lang="en-US" sz="800" b="1" dirty="0" smtClean="0"/>
                <a:t>Application</a:t>
              </a:r>
              <a:endParaRPr lang="en-US" sz="800" b="1" dirty="0"/>
            </a:p>
          </p:txBody>
        </p:sp>
        <p:sp>
          <p:nvSpPr>
            <p:cNvPr id="32" name="Freihandform 9"/>
            <p:cNvSpPr/>
            <p:nvPr/>
          </p:nvSpPr>
          <p:spPr bwMode="auto">
            <a:xfrm>
              <a:off x="3641298" y="3604321"/>
              <a:ext cx="566709" cy="738568"/>
            </a:xfrm>
            <a:custGeom>
              <a:avLst/>
              <a:gdLst>
                <a:gd name="connsiteX0" fmla="*/ 39624 w 277368"/>
                <a:gd name="connsiteY0" fmla="*/ 0 h 1298448"/>
                <a:gd name="connsiteX1" fmla="*/ 39624 w 277368"/>
                <a:gd name="connsiteY1" fmla="*/ 969264 h 1298448"/>
                <a:gd name="connsiteX2" fmla="*/ 277368 w 277368"/>
                <a:gd name="connsiteY2" fmla="*/ 1298448 h 1298448"/>
                <a:gd name="connsiteX3" fmla="*/ 277368 w 277368"/>
                <a:gd name="connsiteY3" fmla="*/ 1298448 h 1298448"/>
                <a:gd name="connsiteX0" fmla="*/ 58502 w 296246"/>
                <a:gd name="connsiteY0" fmla="*/ 0 h 1303396"/>
                <a:gd name="connsiteX1" fmla="*/ 39624 w 296246"/>
                <a:gd name="connsiteY1" fmla="*/ 1086988 h 1303396"/>
                <a:gd name="connsiteX2" fmla="*/ 296246 w 296246"/>
                <a:gd name="connsiteY2" fmla="*/ 1298448 h 1303396"/>
                <a:gd name="connsiteX3" fmla="*/ 296246 w 296246"/>
                <a:gd name="connsiteY3" fmla="*/ 1298448 h 1303396"/>
                <a:gd name="connsiteX0" fmla="*/ 19812 w 347872"/>
                <a:gd name="connsiteY0" fmla="*/ 0 h 1368753"/>
                <a:gd name="connsiteX1" fmla="*/ 91250 w 347872"/>
                <a:gd name="connsiteY1" fmla="*/ 1143008 h 1368753"/>
                <a:gd name="connsiteX2" fmla="*/ 347872 w 347872"/>
                <a:gd name="connsiteY2" fmla="*/ 1354468 h 1368753"/>
                <a:gd name="connsiteX3" fmla="*/ 347872 w 347872"/>
                <a:gd name="connsiteY3" fmla="*/ 1354468 h 1368753"/>
                <a:gd name="connsiteX0" fmla="*/ 2648 w 330708"/>
                <a:gd name="connsiteY0" fmla="*/ 0 h 1368753"/>
                <a:gd name="connsiteX1" fmla="*/ 74086 w 330708"/>
                <a:gd name="connsiteY1" fmla="*/ 1143008 h 1368753"/>
                <a:gd name="connsiteX2" fmla="*/ 330708 w 330708"/>
                <a:gd name="connsiteY2" fmla="*/ 1354468 h 1368753"/>
                <a:gd name="connsiteX3" fmla="*/ 330708 w 330708"/>
                <a:gd name="connsiteY3" fmla="*/ 1354468 h 1368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708" h="1368753">
                  <a:moveTo>
                    <a:pt x="2648" y="0"/>
                  </a:moveTo>
                  <a:cubicBezTo>
                    <a:pt x="0" y="386154"/>
                    <a:pt x="19409" y="917263"/>
                    <a:pt x="74086" y="1143008"/>
                  </a:cubicBezTo>
                  <a:cubicBezTo>
                    <a:pt x="128763" y="1368753"/>
                    <a:pt x="287938" y="1319225"/>
                    <a:pt x="330708" y="1354468"/>
                  </a:cubicBezTo>
                  <a:lnTo>
                    <a:pt x="330708" y="1354468"/>
                  </a:lnTo>
                </a:path>
              </a:pathLst>
            </a:cu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cs typeface="Arial" charset="0"/>
              </a:endParaRPr>
            </a:p>
          </p:txBody>
        </p:sp>
        <p:sp>
          <p:nvSpPr>
            <p:cNvPr id="33" name="Freihandform 10"/>
            <p:cNvSpPr/>
            <p:nvPr/>
          </p:nvSpPr>
          <p:spPr bwMode="auto">
            <a:xfrm flipH="1">
              <a:off x="5454766" y="3604321"/>
              <a:ext cx="510040" cy="751050"/>
            </a:xfrm>
            <a:custGeom>
              <a:avLst/>
              <a:gdLst>
                <a:gd name="connsiteX0" fmla="*/ 39624 w 277368"/>
                <a:gd name="connsiteY0" fmla="*/ 0 h 1298448"/>
                <a:gd name="connsiteX1" fmla="*/ 39624 w 277368"/>
                <a:gd name="connsiteY1" fmla="*/ 969264 h 1298448"/>
                <a:gd name="connsiteX2" fmla="*/ 277368 w 277368"/>
                <a:gd name="connsiteY2" fmla="*/ 1298448 h 1298448"/>
                <a:gd name="connsiteX3" fmla="*/ 277368 w 277368"/>
                <a:gd name="connsiteY3" fmla="*/ 1298448 h 1298448"/>
                <a:gd name="connsiteX0" fmla="*/ 58502 w 296246"/>
                <a:gd name="connsiteY0" fmla="*/ 0 h 1303396"/>
                <a:gd name="connsiteX1" fmla="*/ 39624 w 296246"/>
                <a:gd name="connsiteY1" fmla="*/ 1086988 h 1303396"/>
                <a:gd name="connsiteX2" fmla="*/ 296246 w 296246"/>
                <a:gd name="connsiteY2" fmla="*/ 1298448 h 1303396"/>
                <a:gd name="connsiteX3" fmla="*/ 296246 w 296246"/>
                <a:gd name="connsiteY3" fmla="*/ 1298448 h 1303396"/>
                <a:gd name="connsiteX0" fmla="*/ 19812 w 347872"/>
                <a:gd name="connsiteY0" fmla="*/ 0 h 1368753"/>
                <a:gd name="connsiteX1" fmla="*/ 91250 w 347872"/>
                <a:gd name="connsiteY1" fmla="*/ 1143008 h 1368753"/>
                <a:gd name="connsiteX2" fmla="*/ 347872 w 347872"/>
                <a:gd name="connsiteY2" fmla="*/ 1354468 h 1368753"/>
                <a:gd name="connsiteX3" fmla="*/ 347872 w 347872"/>
                <a:gd name="connsiteY3" fmla="*/ 1354468 h 1368753"/>
                <a:gd name="connsiteX0" fmla="*/ 2648 w 330708"/>
                <a:gd name="connsiteY0" fmla="*/ 0 h 1368753"/>
                <a:gd name="connsiteX1" fmla="*/ 74086 w 330708"/>
                <a:gd name="connsiteY1" fmla="*/ 1143008 h 1368753"/>
                <a:gd name="connsiteX2" fmla="*/ 330708 w 330708"/>
                <a:gd name="connsiteY2" fmla="*/ 1354468 h 1368753"/>
                <a:gd name="connsiteX3" fmla="*/ 330708 w 330708"/>
                <a:gd name="connsiteY3" fmla="*/ 1354468 h 1368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708" h="1368753">
                  <a:moveTo>
                    <a:pt x="2648" y="0"/>
                  </a:moveTo>
                  <a:cubicBezTo>
                    <a:pt x="0" y="386154"/>
                    <a:pt x="19409" y="917263"/>
                    <a:pt x="74086" y="1143008"/>
                  </a:cubicBezTo>
                  <a:cubicBezTo>
                    <a:pt x="128763" y="1368753"/>
                    <a:pt x="287938" y="1319225"/>
                    <a:pt x="330708" y="1354468"/>
                  </a:cubicBezTo>
                  <a:lnTo>
                    <a:pt x="330708" y="1354468"/>
                  </a:lnTo>
                </a:path>
              </a:pathLst>
            </a:custGeom>
            <a:ln w="25400">
              <a:solidFill>
                <a:srgbClr val="00B05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cs typeface="Arial" charset="0"/>
              </a:endParaRPr>
            </a:p>
          </p:txBody>
        </p:sp>
        <p:sp>
          <p:nvSpPr>
            <p:cNvPr id="34" name="Textfeld 11"/>
            <p:cNvSpPr txBox="1"/>
            <p:nvPr/>
          </p:nvSpPr>
          <p:spPr>
            <a:xfrm>
              <a:off x="3123297" y="4395644"/>
              <a:ext cx="1084710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i="1" dirty="0" smtClean="0">
                  <a:solidFill>
                    <a:srgbClr val="00B050"/>
                  </a:solidFill>
                </a:rPr>
                <a:t>receive</a:t>
              </a:r>
              <a:endParaRPr lang="en-US" sz="1050" i="1" dirty="0">
                <a:solidFill>
                  <a:srgbClr val="00B050"/>
                </a:solidFill>
              </a:endParaRPr>
            </a:p>
          </p:txBody>
        </p:sp>
        <p:sp>
          <p:nvSpPr>
            <p:cNvPr id="35" name="Textfeld 12"/>
            <p:cNvSpPr txBox="1"/>
            <p:nvPr/>
          </p:nvSpPr>
          <p:spPr>
            <a:xfrm>
              <a:off x="5454767" y="4395644"/>
              <a:ext cx="113341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i="1" dirty="0" smtClean="0">
                  <a:solidFill>
                    <a:srgbClr val="FF0000"/>
                  </a:solidFill>
                </a:rPr>
                <a:t>send</a:t>
              </a:r>
              <a:endParaRPr lang="en-US" sz="1050" i="1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feld 82"/>
            <p:cNvSpPr txBox="1">
              <a:spLocks noChangeArrowheads="1"/>
            </p:cNvSpPr>
            <p:nvPr/>
          </p:nvSpPr>
          <p:spPr bwMode="auto">
            <a:xfrm>
              <a:off x="3267342" y="3287792"/>
              <a:ext cx="770652" cy="33855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3981626">
                <a:defRPr/>
              </a:pPr>
              <a:r>
                <a:rPr lang="en-US" sz="800" b="1" dirty="0" smtClean="0"/>
                <a:t>From</a:t>
              </a:r>
              <a:br>
                <a:rPr lang="en-US" sz="800" b="1" dirty="0" smtClean="0"/>
              </a:br>
              <a:r>
                <a:rPr lang="en-US" sz="800" b="1" dirty="0" smtClean="0"/>
                <a:t>Application</a:t>
              </a:r>
              <a:endParaRPr lang="en-US" sz="800" b="1" dirty="0"/>
            </a:p>
          </p:txBody>
        </p:sp>
        <p:grpSp>
          <p:nvGrpSpPr>
            <p:cNvPr id="37" name="Gruppieren 101"/>
            <p:cNvGrpSpPr/>
            <p:nvPr/>
          </p:nvGrpSpPr>
          <p:grpSpPr>
            <a:xfrm>
              <a:off x="6643702" y="4290133"/>
              <a:ext cx="1484934" cy="316529"/>
              <a:chOff x="6643702" y="4290133"/>
              <a:chExt cx="1484934" cy="316529"/>
            </a:xfrm>
          </p:grpSpPr>
          <p:sp>
            <p:nvSpPr>
              <p:cNvPr id="38" name="Rechteck 40"/>
              <p:cNvSpPr/>
              <p:nvPr/>
            </p:nvSpPr>
            <p:spPr bwMode="auto">
              <a:xfrm>
                <a:off x="7354904" y="4290133"/>
                <a:ext cx="323479" cy="31652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3981626">
                  <a:defRPr/>
                </a:pPr>
                <a:endParaRPr lang="en-US" sz="800"/>
              </a:p>
            </p:txBody>
          </p:sp>
          <p:grpSp>
            <p:nvGrpSpPr>
              <p:cNvPr id="39" name="Gruppieren 88"/>
              <p:cNvGrpSpPr>
                <a:grpSpLocks/>
              </p:cNvGrpSpPr>
              <p:nvPr/>
            </p:nvGrpSpPr>
            <p:grpSpPr bwMode="auto">
              <a:xfrm>
                <a:off x="6643702" y="4357695"/>
                <a:ext cx="484802" cy="214314"/>
                <a:chOff x="786186" y="3410207"/>
                <a:chExt cx="642974" cy="580843"/>
              </a:xfrm>
            </p:grpSpPr>
            <p:sp>
              <p:nvSpPr>
                <p:cNvPr id="46" name="Rechteck 60"/>
                <p:cNvSpPr/>
                <p:nvPr/>
              </p:nvSpPr>
              <p:spPr>
                <a:xfrm>
                  <a:off x="786189" y="3428168"/>
                  <a:ext cx="571287" cy="286912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3981626">
                    <a:defRPr/>
                  </a:pPr>
                  <a:endParaRPr lang="en-US" sz="800"/>
                </a:p>
              </p:txBody>
            </p:sp>
            <p:sp>
              <p:nvSpPr>
                <p:cNvPr id="47" name="Textfeld 109"/>
                <p:cNvSpPr txBox="1">
                  <a:spLocks noChangeArrowheads="1"/>
                </p:cNvSpPr>
                <p:nvPr/>
              </p:nvSpPr>
              <p:spPr bwMode="auto">
                <a:xfrm>
                  <a:off x="786186" y="3410207"/>
                  <a:ext cx="642974" cy="580843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defTabSz="3981626">
                    <a:defRPr/>
                  </a:pPr>
                  <a:r>
                    <a:rPr lang="en-US" sz="800" b="1" dirty="0"/>
                    <a:t>Msg1’</a:t>
                  </a:r>
                </a:p>
              </p:txBody>
            </p:sp>
          </p:grpSp>
          <p:grpSp>
            <p:nvGrpSpPr>
              <p:cNvPr id="40" name="Gruppieren 92"/>
              <p:cNvGrpSpPr>
                <a:grpSpLocks/>
              </p:cNvGrpSpPr>
              <p:nvPr/>
            </p:nvGrpSpPr>
            <p:grpSpPr bwMode="auto">
              <a:xfrm>
                <a:off x="7643834" y="4357695"/>
                <a:ext cx="484802" cy="214314"/>
                <a:chOff x="785751" y="3410209"/>
                <a:chExt cx="642974" cy="580843"/>
              </a:xfrm>
            </p:grpSpPr>
            <p:sp>
              <p:nvSpPr>
                <p:cNvPr id="44" name="Rechteck 43"/>
                <p:cNvSpPr/>
                <p:nvPr/>
              </p:nvSpPr>
              <p:spPr>
                <a:xfrm>
                  <a:off x="785755" y="3428168"/>
                  <a:ext cx="571287" cy="286912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3981626">
                    <a:defRPr/>
                  </a:pPr>
                  <a:endParaRPr lang="en-US" sz="800"/>
                </a:p>
              </p:txBody>
            </p:sp>
            <p:sp>
              <p:nvSpPr>
                <p:cNvPr id="45" name="Textfeld 105"/>
                <p:cNvSpPr txBox="1">
                  <a:spLocks noChangeArrowheads="1"/>
                </p:cNvSpPr>
                <p:nvPr/>
              </p:nvSpPr>
              <p:spPr bwMode="auto">
                <a:xfrm>
                  <a:off x="785751" y="3410209"/>
                  <a:ext cx="642974" cy="580843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defTabSz="3981626">
                    <a:defRPr/>
                  </a:pPr>
                  <a:r>
                    <a:rPr lang="en-US" sz="800" b="1" dirty="0"/>
                    <a:t>Msg3’</a:t>
                  </a:r>
                </a:p>
              </p:txBody>
            </p:sp>
          </p:grpSp>
          <p:grpSp>
            <p:nvGrpSpPr>
              <p:cNvPr id="41" name="Gruppieren 92"/>
              <p:cNvGrpSpPr>
                <a:grpSpLocks/>
              </p:cNvGrpSpPr>
              <p:nvPr/>
            </p:nvGrpSpPr>
            <p:grpSpPr bwMode="auto">
              <a:xfrm>
                <a:off x="7143768" y="4357695"/>
                <a:ext cx="484802" cy="214314"/>
                <a:chOff x="785751" y="3410209"/>
                <a:chExt cx="642974" cy="546175"/>
              </a:xfrm>
            </p:grpSpPr>
            <p:sp>
              <p:nvSpPr>
                <p:cNvPr id="42" name="Rechteck 43"/>
                <p:cNvSpPr/>
                <p:nvPr/>
              </p:nvSpPr>
              <p:spPr>
                <a:xfrm>
                  <a:off x="785755" y="3428168"/>
                  <a:ext cx="571287" cy="286912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defTabSz="3981626">
                    <a:defRPr/>
                  </a:pPr>
                  <a:endParaRPr lang="en-US" sz="800"/>
                </a:p>
              </p:txBody>
            </p:sp>
            <p:sp>
              <p:nvSpPr>
                <p:cNvPr id="43" name="Textfeld 105"/>
                <p:cNvSpPr txBox="1">
                  <a:spLocks noChangeArrowheads="1"/>
                </p:cNvSpPr>
                <p:nvPr/>
              </p:nvSpPr>
              <p:spPr bwMode="auto">
                <a:xfrm>
                  <a:off x="785751" y="3410209"/>
                  <a:ext cx="642974" cy="546175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defTabSz="3981626">
                    <a:defRPr/>
                  </a:pPr>
                  <a:r>
                    <a:rPr lang="en-US" sz="800" b="1" dirty="0" smtClean="0"/>
                    <a:t>Msg2’</a:t>
                  </a:r>
                  <a:endParaRPr lang="en-US" sz="800" b="1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5702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workflow </a:t>
            </a:r>
            <a:r>
              <a:rPr lang="en-US" dirty="0" smtClean="0"/>
              <a:t>descriptions</a:t>
            </a:r>
          </a:p>
          <a:p>
            <a:pPr lvl="1"/>
            <a:r>
              <a:rPr lang="en-US" dirty="0"/>
              <a:t>Select </a:t>
            </a:r>
            <a:r>
              <a:rPr lang="en-US" dirty="0" smtClean="0"/>
              <a:t>services to </a:t>
            </a:r>
            <a:r>
              <a:rPr lang="en-US" dirty="0"/>
              <a:t>be used</a:t>
            </a:r>
          </a:p>
          <a:p>
            <a:pPr lvl="1"/>
            <a:r>
              <a:rPr lang="en-US" dirty="0"/>
              <a:t>Compose (connect) </a:t>
            </a:r>
            <a:r>
              <a:rPr lang="en-US" dirty="0" smtClean="0"/>
              <a:t>services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Adapt to (current) </a:t>
            </a:r>
            <a:br>
              <a:rPr lang="en-US" dirty="0"/>
            </a:br>
            <a:r>
              <a:rPr lang="en-US" dirty="0"/>
              <a:t>requirements and</a:t>
            </a:r>
            <a:br>
              <a:rPr lang="en-US" dirty="0"/>
            </a:br>
            <a:r>
              <a:rPr lang="en-US" dirty="0" smtClean="0"/>
              <a:t>constraints</a:t>
            </a:r>
            <a:endParaRPr lang="en-US" dirty="0"/>
          </a:p>
        </p:txBody>
      </p:sp>
      <p:grpSp>
        <p:nvGrpSpPr>
          <p:cNvPr id="6" name="Inhaltsplatzhalter 43"/>
          <p:cNvGrpSpPr>
            <a:grpSpLocks noGrp="1"/>
          </p:cNvGrpSpPr>
          <p:nvPr/>
        </p:nvGrpSpPr>
        <p:grpSpPr>
          <a:xfrm>
            <a:off x="5023265" y="1088740"/>
            <a:ext cx="3959225" cy="4787900"/>
            <a:chOff x="1000074" y="1714488"/>
            <a:chExt cx="2714670" cy="3786214"/>
          </a:xfrm>
        </p:grpSpPr>
        <p:sp>
          <p:nvSpPr>
            <p:cNvPr id="7" name="Pfeil nach oben 44"/>
            <p:cNvSpPr/>
            <p:nvPr/>
          </p:nvSpPr>
          <p:spPr>
            <a:xfrm flipV="1">
              <a:off x="1571599" y="4357694"/>
              <a:ext cx="357187" cy="500063"/>
            </a:xfrm>
            <a:prstGeom prst="up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8" name="Gruppieren 80"/>
            <p:cNvGrpSpPr/>
            <p:nvPr/>
          </p:nvGrpSpPr>
          <p:grpSpPr>
            <a:xfrm>
              <a:off x="1000074" y="3500438"/>
              <a:ext cx="1512887" cy="714375"/>
              <a:chOff x="3571889" y="2928934"/>
              <a:chExt cx="1512887" cy="714375"/>
            </a:xfrm>
          </p:grpSpPr>
          <p:sp>
            <p:nvSpPr>
              <p:cNvPr id="43" name="Abgerundetes Rechteck 80"/>
              <p:cNvSpPr/>
              <p:nvPr/>
            </p:nvSpPr>
            <p:spPr>
              <a:xfrm>
                <a:off x="3571889" y="2928934"/>
                <a:ext cx="1500187" cy="714375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Textfeld 68"/>
              <p:cNvSpPr txBox="1">
                <a:spLocks noChangeArrowheads="1"/>
              </p:cNvSpPr>
              <p:nvPr/>
            </p:nvSpPr>
            <p:spPr bwMode="auto">
              <a:xfrm>
                <a:off x="3571889" y="2977218"/>
                <a:ext cx="1512887" cy="511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/>
                  <a:t>Service</a:t>
                </a:r>
              </a:p>
              <a:p>
                <a:pPr algn="ctr"/>
                <a:r>
                  <a:rPr lang="en-US" dirty="0" smtClean="0"/>
                  <a:t>Composition</a:t>
                </a:r>
                <a:endParaRPr lang="en-US" dirty="0"/>
              </a:p>
            </p:txBody>
          </p:sp>
        </p:grpSp>
        <p:sp>
          <p:nvSpPr>
            <p:cNvPr id="9" name="Pfeil nach oben 46"/>
            <p:cNvSpPr/>
            <p:nvPr/>
          </p:nvSpPr>
          <p:spPr>
            <a:xfrm flipV="1">
              <a:off x="1000074" y="2450893"/>
              <a:ext cx="357187" cy="500063"/>
            </a:xfrm>
            <a:prstGeom prst="up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0" name="Gruppieren 119"/>
            <p:cNvGrpSpPr>
              <a:grpSpLocks/>
            </p:cNvGrpSpPr>
            <p:nvPr/>
          </p:nvGrpSpPr>
          <p:grpSpPr bwMode="auto">
            <a:xfrm>
              <a:off x="1000075" y="2022265"/>
              <a:ext cx="357187" cy="428628"/>
              <a:chOff x="6715140" y="5286388"/>
              <a:chExt cx="462246" cy="494571"/>
            </a:xfrm>
          </p:grpSpPr>
          <p:sp>
            <p:nvSpPr>
              <p:cNvPr id="39" name="Gefaltete Ecke 76"/>
              <p:cNvSpPr/>
              <p:nvPr/>
            </p:nvSpPr>
            <p:spPr>
              <a:xfrm>
                <a:off x="6715140" y="5286388"/>
                <a:ext cx="462246" cy="494571"/>
              </a:xfrm>
              <a:prstGeom prst="foldedCorner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" name="Gerade Verbindung 77"/>
              <p:cNvCxnSpPr/>
              <p:nvPr/>
            </p:nvCxnSpPr>
            <p:spPr>
              <a:xfrm>
                <a:off x="6807589" y="5384668"/>
                <a:ext cx="27734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78"/>
              <p:cNvCxnSpPr/>
              <p:nvPr/>
            </p:nvCxnSpPr>
            <p:spPr>
              <a:xfrm>
                <a:off x="6807589" y="5484533"/>
                <a:ext cx="27734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79"/>
              <p:cNvCxnSpPr/>
              <p:nvPr/>
            </p:nvCxnSpPr>
            <p:spPr>
              <a:xfrm>
                <a:off x="6807589" y="5582813"/>
                <a:ext cx="27734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Pfeil nach oben 48"/>
            <p:cNvSpPr/>
            <p:nvPr/>
          </p:nvSpPr>
          <p:spPr>
            <a:xfrm flipV="1">
              <a:off x="1571578" y="2736645"/>
              <a:ext cx="357187" cy="500063"/>
            </a:xfrm>
            <a:prstGeom prst="up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" name="Gruppieren 119"/>
            <p:cNvGrpSpPr>
              <a:grpSpLocks/>
            </p:cNvGrpSpPr>
            <p:nvPr/>
          </p:nvGrpSpPr>
          <p:grpSpPr bwMode="auto">
            <a:xfrm>
              <a:off x="1571579" y="2308017"/>
              <a:ext cx="357187" cy="428628"/>
              <a:chOff x="6715140" y="5286388"/>
              <a:chExt cx="462246" cy="494571"/>
            </a:xfrm>
          </p:grpSpPr>
          <p:sp>
            <p:nvSpPr>
              <p:cNvPr id="35" name="Gefaltete Ecke 72"/>
              <p:cNvSpPr/>
              <p:nvPr/>
            </p:nvSpPr>
            <p:spPr>
              <a:xfrm>
                <a:off x="6715140" y="5286388"/>
                <a:ext cx="462246" cy="494571"/>
              </a:xfrm>
              <a:prstGeom prst="foldedCorner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6" name="Gerade Verbindung 73"/>
              <p:cNvCxnSpPr/>
              <p:nvPr/>
            </p:nvCxnSpPr>
            <p:spPr>
              <a:xfrm>
                <a:off x="6807589" y="5384668"/>
                <a:ext cx="27734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74"/>
              <p:cNvCxnSpPr/>
              <p:nvPr/>
            </p:nvCxnSpPr>
            <p:spPr>
              <a:xfrm>
                <a:off x="6807589" y="5484533"/>
                <a:ext cx="27734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75"/>
              <p:cNvCxnSpPr/>
              <p:nvPr/>
            </p:nvCxnSpPr>
            <p:spPr>
              <a:xfrm>
                <a:off x="6807589" y="5582813"/>
                <a:ext cx="27734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Pfeil nach oben 50"/>
            <p:cNvSpPr/>
            <p:nvPr/>
          </p:nvSpPr>
          <p:spPr>
            <a:xfrm flipV="1">
              <a:off x="2143084" y="3000375"/>
              <a:ext cx="357187" cy="500063"/>
            </a:xfrm>
            <a:prstGeom prst="up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4" name="Gruppieren 119"/>
            <p:cNvGrpSpPr>
              <a:grpSpLocks/>
            </p:cNvGrpSpPr>
            <p:nvPr/>
          </p:nvGrpSpPr>
          <p:grpSpPr bwMode="auto">
            <a:xfrm>
              <a:off x="2143085" y="2593769"/>
              <a:ext cx="357187" cy="428628"/>
              <a:chOff x="6715140" y="5286388"/>
              <a:chExt cx="462246" cy="494571"/>
            </a:xfrm>
          </p:grpSpPr>
          <p:sp>
            <p:nvSpPr>
              <p:cNvPr id="31" name="Gefaltete Ecke 68"/>
              <p:cNvSpPr/>
              <p:nvPr/>
            </p:nvSpPr>
            <p:spPr>
              <a:xfrm>
                <a:off x="6715140" y="5286388"/>
                <a:ext cx="462246" cy="494571"/>
              </a:xfrm>
              <a:prstGeom prst="foldedCorner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2" name="Gerade Verbindung 69"/>
              <p:cNvCxnSpPr/>
              <p:nvPr/>
            </p:nvCxnSpPr>
            <p:spPr>
              <a:xfrm>
                <a:off x="6807589" y="5384668"/>
                <a:ext cx="27734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70"/>
              <p:cNvCxnSpPr/>
              <p:nvPr/>
            </p:nvCxnSpPr>
            <p:spPr>
              <a:xfrm>
                <a:off x="6807589" y="5484533"/>
                <a:ext cx="27734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71"/>
              <p:cNvCxnSpPr/>
              <p:nvPr/>
            </p:nvCxnSpPr>
            <p:spPr>
              <a:xfrm>
                <a:off x="6807589" y="5582813"/>
                <a:ext cx="27734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feld 66"/>
            <p:cNvSpPr txBox="1">
              <a:spLocks noChangeArrowheads="1"/>
            </p:cNvSpPr>
            <p:nvPr/>
          </p:nvSpPr>
          <p:spPr bwMode="auto">
            <a:xfrm>
              <a:off x="1000074" y="1714488"/>
              <a:ext cx="25003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dirty="0" smtClean="0"/>
                <a:t>Application: Requirements</a:t>
              </a:r>
              <a:endParaRPr lang="en-US" sz="1400" b="1" dirty="0"/>
            </a:p>
          </p:txBody>
        </p:sp>
        <p:sp>
          <p:nvSpPr>
            <p:cNvPr id="16" name="Textfeld 66"/>
            <p:cNvSpPr txBox="1">
              <a:spLocks noChangeArrowheads="1"/>
            </p:cNvSpPr>
            <p:nvPr/>
          </p:nvSpPr>
          <p:spPr bwMode="auto">
            <a:xfrm>
              <a:off x="1571578" y="2000240"/>
              <a:ext cx="214316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dirty="0" smtClean="0"/>
                <a:t>Network: Constraints</a:t>
              </a:r>
              <a:endParaRPr lang="en-US" sz="1400" b="1" dirty="0"/>
            </a:p>
          </p:txBody>
        </p:sp>
        <p:sp>
          <p:nvSpPr>
            <p:cNvPr id="17" name="Textfeld 54"/>
            <p:cNvSpPr txBox="1"/>
            <p:nvPr/>
          </p:nvSpPr>
          <p:spPr>
            <a:xfrm>
              <a:off x="2643148" y="2500306"/>
              <a:ext cx="785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…</a:t>
              </a:r>
              <a:endParaRPr lang="en-US" sz="2400" dirty="0"/>
            </a:p>
          </p:txBody>
        </p:sp>
        <p:grpSp>
          <p:nvGrpSpPr>
            <p:cNvPr id="18" name="Gruppieren 97"/>
            <p:cNvGrpSpPr/>
            <p:nvPr/>
          </p:nvGrpSpPr>
          <p:grpSpPr>
            <a:xfrm>
              <a:off x="1500166" y="5000634"/>
              <a:ext cx="500066" cy="500071"/>
              <a:chOff x="1500166" y="5000634"/>
              <a:chExt cx="500066" cy="500071"/>
            </a:xfrm>
          </p:grpSpPr>
          <p:grpSp>
            <p:nvGrpSpPr>
              <p:cNvPr id="19" name="Gruppieren 32"/>
              <p:cNvGrpSpPr>
                <a:grpSpLocks/>
              </p:cNvGrpSpPr>
              <p:nvPr/>
            </p:nvGrpSpPr>
            <p:grpSpPr bwMode="auto">
              <a:xfrm>
                <a:off x="1562660" y="5011738"/>
                <a:ext cx="375066" cy="488967"/>
                <a:chOff x="1785918" y="2857495"/>
                <a:chExt cx="1571639" cy="1785953"/>
              </a:xfrm>
            </p:grpSpPr>
            <p:sp>
              <p:nvSpPr>
                <p:cNvPr id="21" name="Ellipse 7"/>
                <p:cNvSpPr/>
                <p:nvPr/>
              </p:nvSpPr>
              <p:spPr>
                <a:xfrm>
                  <a:off x="2359692" y="2998608"/>
                  <a:ext cx="424091" cy="21607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" name="Ellipse 8"/>
                <p:cNvSpPr/>
                <p:nvPr/>
              </p:nvSpPr>
              <p:spPr>
                <a:xfrm>
                  <a:off x="2359692" y="3430764"/>
                  <a:ext cx="424091" cy="21166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" name="Ellipse 60"/>
                <p:cNvSpPr/>
                <p:nvPr/>
              </p:nvSpPr>
              <p:spPr>
                <a:xfrm>
                  <a:off x="1785918" y="3430764"/>
                  <a:ext cx="359231" cy="21166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" name="Ellipse 10"/>
                <p:cNvSpPr/>
                <p:nvPr/>
              </p:nvSpPr>
              <p:spPr>
                <a:xfrm>
                  <a:off x="2359692" y="3858512"/>
                  <a:ext cx="424091" cy="21166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" name="Ellipse 62"/>
                <p:cNvSpPr/>
                <p:nvPr/>
              </p:nvSpPr>
              <p:spPr>
                <a:xfrm>
                  <a:off x="2359692" y="4286257"/>
                  <a:ext cx="424091" cy="21607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" name="Ellipse 63"/>
                <p:cNvSpPr/>
                <p:nvPr/>
              </p:nvSpPr>
              <p:spPr>
                <a:xfrm>
                  <a:off x="2998326" y="3858512"/>
                  <a:ext cx="359231" cy="21166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7" name="Gerade Verbindung 64"/>
                <p:cNvCxnSpPr/>
                <p:nvPr/>
              </p:nvCxnSpPr>
              <p:spPr>
                <a:xfrm rot="5400000">
                  <a:off x="1681255" y="3750472"/>
                  <a:ext cx="1785953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Gerade Verbindung 65"/>
                <p:cNvCxnSpPr>
                  <a:stCxn id="23" idx="6"/>
                </p:cNvCxnSpPr>
                <p:nvPr/>
              </p:nvCxnSpPr>
              <p:spPr>
                <a:xfrm>
                  <a:off x="2145149" y="3536599"/>
                  <a:ext cx="214543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Gerade Verbindung 66"/>
                <p:cNvCxnSpPr>
                  <a:stCxn id="25" idx="6"/>
                  <a:endCxn id="26" idx="4"/>
                </p:cNvCxnSpPr>
                <p:nvPr/>
              </p:nvCxnSpPr>
              <p:spPr>
                <a:xfrm flipV="1">
                  <a:off x="2783783" y="4070180"/>
                  <a:ext cx="394158" cy="321911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Gerade Verbindung 67"/>
                <p:cNvCxnSpPr>
                  <a:stCxn id="26" idx="0"/>
                </p:cNvCxnSpPr>
                <p:nvPr/>
              </p:nvCxnSpPr>
              <p:spPr>
                <a:xfrm rot="16200000" flipV="1">
                  <a:off x="2606033" y="3286604"/>
                  <a:ext cx="749659" cy="394158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Rechteck 57"/>
              <p:cNvSpPr/>
              <p:nvPr/>
            </p:nvSpPr>
            <p:spPr bwMode="auto">
              <a:xfrm>
                <a:off x="1500166" y="5000634"/>
                <a:ext cx="500066" cy="500068"/>
              </a:xfrm>
              <a:prstGeom prst="rect">
                <a:avLst/>
              </a:prstGeom>
              <a:noFill/>
              <a:ln w="25400" cap="flat" cmpd="sng" algn="ctr">
                <a:solidFill>
                  <a:schemeClr val="accent2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Rounded MT Bold" pitchFamily="34" charset="0"/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597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Signal Workflows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independent of </a:t>
            </a:r>
            <a:r>
              <a:rPr lang="en-US" dirty="0" smtClean="0"/>
              <a:t>Service </a:t>
            </a:r>
            <a:r>
              <a:rPr lang="en-US" dirty="0"/>
              <a:t>Composition algorithms</a:t>
            </a:r>
          </a:p>
          <a:p>
            <a:r>
              <a:rPr lang="en-US" dirty="0"/>
              <a:t>Intermediate nodes </a:t>
            </a:r>
            <a:r>
              <a:rPr lang="en-US" dirty="0" smtClean="0"/>
              <a:t>may</a:t>
            </a:r>
          </a:p>
          <a:p>
            <a:pPr lvl="1"/>
            <a:r>
              <a:rPr lang="en-US" dirty="0"/>
              <a:t>alter workflows, i.e. act as gateways</a:t>
            </a:r>
          </a:p>
          <a:p>
            <a:pPr lvl="1"/>
            <a:r>
              <a:rPr lang="en-US" dirty="0"/>
              <a:t>provide feedback, i.e. request different behavior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GB" dirty="0"/>
          </a:p>
        </p:txBody>
      </p:sp>
      <p:grpSp>
        <p:nvGrpSpPr>
          <p:cNvPr id="4" name="Gruppieren 141"/>
          <p:cNvGrpSpPr/>
          <p:nvPr/>
        </p:nvGrpSpPr>
        <p:grpSpPr>
          <a:xfrm>
            <a:off x="611560" y="3068960"/>
            <a:ext cx="7643865" cy="2760954"/>
            <a:chOff x="1142977" y="4429132"/>
            <a:chExt cx="6929485" cy="2189450"/>
          </a:xfrm>
        </p:grpSpPr>
        <p:sp>
          <p:nvSpPr>
            <p:cNvPr id="5" name="Rechteck 5"/>
            <p:cNvSpPr/>
            <p:nvPr/>
          </p:nvSpPr>
          <p:spPr>
            <a:xfrm>
              <a:off x="3107520" y="4979945"/>
              <a:ext cx="1327395" cy="137702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6" name="Textfeld 134"/>
            <p:cNvSpPr txBox="1">
              <a:spLocks noChangeArrowheads="1"/>
            </p:cNvSpPr>
            <p:nvPr/>
          </p:nvSpPr>
          <p:spPr bwMode="auto">
            <a:xfrm>
              <a:off x="1142977" y="6356972"/>
              <a:ext cx="132739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 b="1" dirty="0" smtClean="0"/>
                <a:t>Initiator</a:t>
              </a:r>
              <a:endParaRPr lang="en-US" sz="1200" b="1" dirty="0"/>
            </a:p>
          </p:txBody>
        </p:sp>
        <p:sp>
          <p:nvSpPr>
            <p:cNvPr id="7" name="Rechteck 7"/>
            <p:cNvSpPr/>
            <p:nvPr/>
          </p:nvSpPr>
          <p:spPr>
            <a:xfrm>
              <a:off x="1142977" y="4429132"/>
              <a:ext cx="1327394" cy="19278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8" name="Pfeil nach oben 8"/>
            <p:cNvSpPr/>
            <p:nvPr/>
          </p:nvSpPr>
          <p:spPr>
            <a:xfrm flipV="1">
              <a:off x="1673935" y="5145189"/>
              <a:ext cx="265478" cy="385568"/>
            </a:xfrm>
            <a:prstGeom prst="up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9" name="Textfeld 134"/>
            <p:cNvSpPr txBox="1">
              <a:spLocks noChangeArrowheads="1"/>
            </p:cNvSpPr>
            <p:nvPr/>
          </p:nvSpPr>
          <p:spPr bwMode="auto">
            <a:xfrm>
              <a:off x="3107520" y="6356972"/>
              <a:ext cx="132739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 b="1" dirty="0" smtClean="0"/>
                <a:t>Next Node</a:t>
              </a:r>
              <a:endParaRPr lang="en-US" sz="1100" b="1" dirty="0"/>
            </a:p>
          </p:txBody>
        </p:sp>
        <p:cxnSp>
          <p:nvCxnSpPr>
            <p:cNvPr id="10" name="Gerade Verbindung 10"/>
            <p:cNvCxnSpPr/>
            <p:nvPr/>
          </p:nvCxnSpPr>
          <p:spPr>
            <a:xfrm>
              <a:off x="2417275" y="5420592"/>
              <a:ext cx="1168107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1"/>
            <p:cNvCxnSpPr/>
            <p:nvPr/>
          </p:nvCxnSpPr>
          <p:spPr>
            <a:xfrm>
              <a:off x="3957052" y="5420592"/>
              <a:ext cx="849539" cy="5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2"/>
            <p:cNvCxnSpPr/>
            <p:nvPr/>
          </p:nvCxnSpPr>
          <p:spPr>
            <a:xfrm>
              <a:off x="2373619" y="5893066"/>
              <a:ext cx="840093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91"/>
            <p:cNvSpPr txBox="1">
              <a:spLocks noChangeArrowheads="1"/>
            </p:cNvSpPr>
            <p:nvPr/>
          </p:nvSpPr>
          <p:spPr bwMode="auto">
            <a:xfrm>
              <a:off x="4500563" y="5929330"/>
              <a:ext cx="530959" cy="19932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000" b="1" dirty="0" err="1"/>
                <a:t>Msgs</a:t>
              </a:r>
              <a:endParaRPr lang="en-US" sz="1000" b="1" dirty="0"/>
            </a:p>
          </p:txBody>
        </p:sp>
        <p:cxnSp>
          <p:nvCxnSpPr>
            <p:cNvPr id="14" name="Gerade Verbindung 15"/>
            <p:cNvCxnSpPr/>
            <p:nvPr/>
          </p:nvCxnSpPr>
          <p:spPr>
            <a:xfrm>
              <a:off x="4328723" y="5916323"/>
              <a:ext cx="477868" cy="8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uppieren 80"/>
            <p:cNvGrpSpPr/>
            <p:nvPr/>
          </p:nvGrpSpPr>
          <p:grpSpPr>
            <a:xfrm>
              <a:off x="1249150" y="4484210"/>
              <a:ext cx="1179710" cy="550811"/>
              <a:chOff x="3571889" y="2928934"/>
              <a:chExt cx="1512887" cy="714375"/>
            </a:xfrm>
          </p:grpSpPr>
          <p:sp>
            <p:nvSpPr>
              <p:cNvPr id="90" name="Abgerundetes Rechteck 71"/>
              <p:cNvSpPr/>
              <p:nvPr/>
            </p:nvSpPr>
            <p:spPr>
              <a:xfrm>
                <a:off x="3571889" y="2928934"/>
                <a:ext cx="1500187" cy="714375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91" name="Textfeld 68"/>
              <p:cNvSpPr txBox="1">
                <a:spLocks noChangeArrowheads="1"/>
              </p:cNvSpPr>
              <p:nvPr/>
            </p:nvSpPr>
            <p:spPr bwMode="auto">
              <a:xfrm>
                <a:off x="3571889" y="2977219"/>
                <a:ext cx="1512887" cy="538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/>
                  <a:t>Functional</a:t>
                </a:r>
              </a:p>
              <a:p>
                <a:pPr algn="ctr"/>
                <a:r>
                  <a:rPr lang="en-US" sz="1400" dirty="0" smtClean="0"/>
                  <a:t>Composition</a:t>
                </a:r>
                <a:endParaRPr lang="en-US" sz="1400" dirty="0"/>
              </a:p>
            </p:txBody>
          </p:sp>
        </p:grpSp>
        <p:grpSp>
          <p:nvGrpSpPr>
            <p:cNvPr id="16" name="Gruppieren 81"/>
            <p:cNvGrpSpPr/>
            <p:nvPr/>
          </p:nvGrpSpPr>
          <p:grpSpPr>
            <a:xfrm>
              <a:off x="1249150" y="5640923"/>
              <a:ext cx="1124450" cy="550811"/>
              <a:chOff x="3571889" y="2928934"/>
              <a:chExt cx="1512887" cy="714375"/>
            </a:xfrm>
          </p:grpSpPr>
          <p:sp>
            <p:nvSpPr>
              <p:cNvPr id="88" name="Abgerundetes Rechteck 69"/>
              <p:cNvSpPr/>
              <p:nvPr/>
            </p:nvSpPr>
            <p:spPr>
              <a:xfrm>
                <a:off x="3571889" y="2928934"/>
                <a:ext cx="1500187" cy="714375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89" name="Textfeld 68"/>
              <p:cNvSpPr txBox="1">
                <a:spLocks noChangeArrowheads="1"/>
              </p:cNvSpPr>
              <p:nvPr/>
            </p:nvSpPr>
            <p:spPr bwMode="auto">
              <a:xfrm>
                <a:off x="3571889" y="3121222"/>
                <a:ext cx="1512887" cy="399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/>
                  <a:t>Framework</a:t>
                </a:r>
                <a:endParaRPr lang="en-US" sz="1400" dirty="0"/>
              </a:p>
            </p:txBody>
          </p:sp>
        </p:grpSp>
        <p:grpSp>
          <p:nvGrpSpPr>
            <p:cNvPr id="17" name="Gruppieren 84"/>
            <p:cNvGrpSpPr/>
            <p:nvPr/>
          </p:nvGrpSpPr>
          <p:grpSpPr>
            <a:xfrm>
              <a:off x="3213707" y="5640923"/>
              <a:ext cx="1124450" cy="550811"/>
              <a:chOff x="3571889" y="2928934"/>
              <a:chExt cx="1512887" cy="714375"/>
            </a:xfrm>
          </p:grpSpPr>
          <p:sp>
            <p:nvSpPr>
              <p:cNvPr id="86" name="Abgerundetes Rechteck 67"/>
              <p:cNvSpPr/>
              <p:nvPr/>
            </p:nvSpPr>
            <p:spPr>
              <a:xfrm>
                <a:off x="3571889" y="2928934"/>
                <a:ext cx="1500187" cy="714375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87" name="Textfeld 68"/>
              <p:cNvSpPr txBox="1">
                <a:spLocks noChangeArrowheads="1"/>
              </p:cNvSpPr>
              <p:nvPr/>
            </p:nvSpPr>
            <p:spPr bwMode="auto">
              <a:xfrm>
                <a:off x="3571889" y="3121222"/>
                <a:ext cx="1512887" cy="399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/>
                  <a:t>Framework</a:t>
                </a:r>
                <a:endParaRPr lang="en-US" sz="1400" dirty="0"/>
              </a:p>
            </p:txBody>
          </p:sp>
        </p:grpSp>
        <p:grpSp>
          <p:nvGrpSpPr>
            <p:cNvPr id="18" name="Gruppieren 157"/>
            <p:cNvGrpSpPr/>
            <p:nvPr/>
          </p:nvGrpSpPr>
          <p:grpSpPr>
            <a:xfrm>
              <a:off x="2045592" y="5200271"/>
              <a:ext cx="371673" cy="385572"/>
              <a:chOff x="2857488" y="1071546"/>
              <a:chExt cx="571504" cy="571504"/>
            </a:xfrm>
          </p:grpSpPr>
          <p:grpSp>
            <p:nvGrpSpPr>
              <p:cNvPr id="74" name="Gruppieren 32"/>
              <p:cNvGrpSpPr>
                <a:grpSpLocks/>
              </p:cNvGrpSpPr>
              <p:nvPr/>
            </p:nvGrpSpPr>
            <p:grpSpPr bwMode="auto">
              <a:xfrm>
                <a:off x="2928908" y="1084233"/>
                <a:ext cx="428646" cy="558815"/>
                <a:chOff x="1785918" y="2857495"/>
                <a:chExt cx="1571639" cy="1785953"/>
              </a:xfrm>
            </p:grpSpPr>
            <p:sp>
              <p:nvSpPr>
                <p:cNvPr id="76" name="Ellipse 7"/>
                <p:cNvSpPr/>
                <p:nvPr/>
              </p:nvSpPr>
              <p:spPr>
                <a:xfrm>
                  <a:off x="2359692" y="2998608"/>
                  <a:ext cx="424091" cy="21607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/>
                </a:p>
              </p:txBody>
            </p:sp>
            <p:sp>
              <p:nvSpPr>
                <p:cNvPr id="77" name="Ellipse 8"/>
                <p:cNvSpPr/>
                <p:nvPr/>
              </p:nvSpPr>
              <p:spPr>
                <a:xfrm>
                  <a:off x="2359692" y="3430764"/>
                  <a:ext cx="424091" cy="21166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/>
                </a:p>
              </p:txBody>
            </p:sp>
            <p:sp>
              <p:nvSpPr>
                <p:cNvPr id="78" name="Ellipse 47"/>
                <p:cNvSpPr/>
                <p:nvPr/>
              </p:nvSpPr>
              <p:spPr>
                <a:xfrm>
                  <a:off x="1785918" y="3430764"/>
                  <a:ext cx="359231" cy="21166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/>
                </a:p>
              </p:txBody>
            </p:sp>
            <p:sp>
              <p:nvSpPr>
                <p:cNvPr id="79" name="Ellipse 10"/>
                <p:cNvSpPr/>
                <p:nvPr/>
              </p:nvSpPr>
              <p:spPr>
                <a:xfrm>
                  <a:off x="2359692" y="3858512"/>
                  <a:ext cx="424091" cy="21166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/>
                </a:p>
              </p:txBody>
            </p:sp>
            <p:sp>
              <p:nvSpPr>
                <p:cNvPr id="80" name="Ellipse 49"/>
                <p:cNvSpPr/>
                <p:nvPr/>
              </p:nvSpPr>
              <p:spPr>
                <a:xfrm>
                  <a:off x="2359692" y="4286257"/>
                  <a:ext cx="424091" cy="21607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/>
                </a:p>
              </p:txBody>
            </p:sp>
            <p:sp>
              <p:nvSpPr>
                <p:cNvPr id="81" name="Ellipse 50"/>
                <p:cNvSpPr/>
                <p:nvPr/>
              </p:nvSpPr>
              <p:spPr>
                <a:xfrm>
                  <a:off x="2998326" y="3858512"/>
                  <a:ext cx="359231" cy="21166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/>
                </a:p>
              </p:txBody>
            </p:sp>
            <p:cxnSp>
              <p:nvCxnSpPr>
                <p:cNvPr id="82" name="Gerade Verbindung 51"/>
                <p:cNvCxnSpPr/>
                <p:nvPr/>
              </p:nvCxnSpPr>
              <p:spPr>
                <a:xfrm rot="5400000">
                  <a:off x="1681255" y="3750472"/>
                  <a:ext cx="1785953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Gerade Verbindung 52"/>
                <p:cNvCxnSpPr>
                  <a:stCxn id="78" idx="6"/>
                </p:cNvCxnSpPr>
                <p:nvPr/>
              </p:nvCxnSpPr>
              <p:spPr>
                <a:xfrm>
                  <a:off x="2145149" y="3536599"/>
                  <a:ext cx="214543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Gerade Verbindung 53"/>
                <p:cNvCxnSpPr>
                  <a:stCxn id="80" idx="6"/>
                  <a:endCxn id="81" idx="4"/>
                </p:cNvCxnSpPr>
                <p:nvPr/>
              </p:nvCxnSpPr>
              <p:spPr>
                <a:xfrm flipV="1">
                  <a:off x="2783783" y="4070180"/>
                  <a:ext cx="394158" cy="321911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Gerade Verbindung 54"/>
                <p:cNvCxnSpPr>
                  <a:stCxn id="81" idx="0"/>
                </p:cNvCxnSpPr>
                <p:nvPr/>
              </p:nvCxnSpPr>
              <p:spPr>
                <a:xfrm rot="16200000" flipV="1">
                  <a:off x="2606033" y="3286604"/>
                  <a:ext cx="749659" cy="394158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5" name="Rechteck 44"/>
              <p:cNvSpPr/>
              <p:nvPr/>
            </p:nvSpPr>
            <p:spPr bwMode="auto">
              <a:xfrm>
                <a:off x="2857488" y="1071546"/>
                <a:ext cx="571504" cy="571504"/>
              </a:xfrm>
              <a:prstGeom prst="rect">
                <a:avLst/>
              </a:prstGeom>
              <a:noFill/>
              <a:ln w="25400" cap="flat" cmpd="sng" algn="ctr">
                <a:solidFill>
                  <a:schemeClr val="accent2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Rounded MT Bold" pitchFamily="34" charset="0"/>
                  <a:cs typeface="Arial" charset="0"/>
                </a:endParaRPr>
              </a:p>
            </p:txBody>
          </p:sp>
        </p:grpSp>
        <p:grpSp>
          <p:nvGrpSpPr>
            <p:cNvPr id="19" name="Gruppieren 157"/>
            <p:cNvGrpSpPr/>
            <p:nvPr/>
          </p:nvGrpSpPr>
          <p:grpSpPr>
            <a:xfrm>
              <a:off x="3585380" y="5200271"/>
              <a:ext cx="371673" cy="385572"/>
              <a:chOff x="2857488" y="1071546"/>
              <a:chExt cx="571504" cy="571504"/>
            </a:xfrm>
          </p:grpSpPr>
          <p:grpSp>
            <p:nvGrpSpPr>
              <p:cNvPr id="62" name="Gruppieren 32"/>
              <p:cNvGrpSpPr>
                <a:grpSpLocks/>
              </p:cNvGrpSpPr>
              <p:nvPr/>
            </p:nvGrpSpPr>
            <p:grpSpPr bwMode="auto">
              <a:xfrm>
                <a:off x="2928908" y="1084233"/>
                <a:ext cx="428646" cy="558815"/>
                <a:chOff x="1785918" y="2857495"/>
                <a:chExt cx="1571639" cy="1785953"/>
              </a:xfrm>
            </p:grpSpPr>
            <p:sp>
              <p:nvSpPr>
                <p:cNvPr id="64" name="Ellipse 7"/>
                <p:cNvSpPr/>
                <p:nvPr/>
              </p:nvSpPr>
              <p:spPr>
                <a:xfrm>
                  <a:off x="2359692" y="2998608"/>
                  <a:ext cx="424091" cy="21607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/>
                </a:p>
              </p:txBody>
            </p:sp>
            <p:sp>
              <p:nvSpPr>
                <p:cNvPr id="65" name="Ellipse 8"/>
                <p:cNvSpPr/>
                <p:nvPr/>
              </p:nvSpPr>
              <p:spPr>
                <a:xfrm>
                  <a:off x="2359692" y="3430764"/>
                  <a:ext cx="424091" cy="21166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/>
                </a:p>
              </p:txBody>
            </p:sp>
            <p:sp>
              <p:nvSpPr>
                <p:cNvPr id="66" name="Ellipse 35"/>
                <p:cNvSpPr/>
                <p:nvPr/>
              </p:nvSpPr>
              <p:spPr>
                <a:xfrm>
                  <a:off x="1785918" y="3430764"/>
                  <a:ext cx="359231" cy="21166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/>
                </a:p>
              </p:txBody>
            </p:sp>
            <p:sp>
              <p:nvSpPr>
                <p:cNvPr id="67" name="Ellipse 10"/>
                <p:cNvSpPr/>
                <p:nvPr/>
              </p:nvSpPr>
              <p:spPr>
                <a:xfrm>
                  <a:off x="2359692" y="3858512"/>
                  <a:ext cx="424091" cy="21166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/>
                </a:p>
              </p:txBody>
            </p:sp>
            <p:sp>
              <p:nvSpPr>
                <p:cNvPr id="68" name="Ellipse 37"/>
                <p:cNvSpPr/>
                <p:nvPr/>
              </p:nvSpPr>
              <p:spPr>
                <a:xfrm>
                  <a:off x="2359692" y="4286257"/>
                  <a:ext cx="424091" cy="21607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/>
                </a:p>
              </p:txBody>
            </p:sp>
            <p:sp>
              <p:nvSpPr>
                <p:cNvPr id="69" name="Ellipse 38"/>
                <p:cNvSpPr/>
                <p:nvPr/>
              </p:nvSpPr>
              <p:spPr>
                <a:xfrm>
                  <a:off x="2998326" y="3858512"/>
                  <a:ext cx="359231" cy="21166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/>
                </a:p>
              </p:txBody>
            </p:sp>
            <p:cxnSp>
              <p:nvCxnSpPr>
                <p:cNvPr id="70" name="Gerade Verbindung 39"/>
                <p:cNvCxnSpPr/>
                <p:nvPr/>
              </p:nvCxnSpPr>
              <p:spPr>
                <a:xfrm rot="5400000">
                  <a:off x="1681255" y="3750472"/>
                  <a:ext cx="1785953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Gerade Verbindung 40"/>
                <p:cNvCxnSpPr>
                  <a:stCxn id="66" idx="6"/>
                </p:cNvCxnSpPr>
                <p:nvPr/>
              </p:nvCxnSpPr>
              <p:spPr>
                <a:xfrm>
                  <a:off x="2145149" y="3536599"/>
                  <a:ext cx="214543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Gerade Verbindung 41"/>
                <p:cNvCxnSpPr>
                  <a:stCxn id="68" idx="6"/>
                  <a:endCxn id="69" idx="4"/>
                </p:cNvCxnSpPr>
                <p:nvPr/>
              </p:nvCxnSpPr>
              <p:spPr>
                <a:xfrm flipV="1">
                  <a:off x="2783783" y="4070180"/>
                  <a:ext cx="394158" cy="321911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Gerade Verbindung 42"/>
                <p:cNvCxnSpPr>
                  <a:stCxn id="69" idx="0"/>
                </p:cNvCxnSpPr>
                <p:nvPr/>
              </p:nvCxnSpPr>
              <p:spPr>
                <a:xfrm rot="16200000" flipV="1">
                  <a:off x="2606033" y="3286604"/>
                  <a:ext cx="749659" cy="394158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" name="Rechteck 32"/>
              <p:cNvSpPr/>
              <p:nvPr/>
            </p:nvSpPr>
            <p:spPr bwMode="auto">
              <a:xfrm>
                <a:off x="2857488" y="1071546"/>
                <a:ext cx="571504" cy="571504"/>
              </a:xfrm>
              <a:prstGeom prst="rect">
                <a:avLst/>
              </a:prstGeom>
              <a:noFill/>
              <a:ln w="25400" cap="flat" cmpd="sng" algn="ctr">
                <a:solidFill>
                  <a:schemeClr val="accent2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Rounded MT Bold" pitchFamily="34" charset="0"/>
                  <a:cs typeface="Arial" charset="0"/>
                </a:endParaRPr>
              </a:p>
            </p:txBody>
          </p:sp>
        </p:grpSp>
        <p:sp>
          <p:nvSpPr>
            <p:cNvPr id="20" name="Textfeld 91"/>
            <p:cNvSpPr txBox="1">
              <a:spLocks noChangeArrowheads="1"/>
            </p:cNvSpPr>
            <p:nvPr/>
          </p:nvSpPr>
          <p:spPr bwMode="auto">
            <a:xfrm>
              <a:off x="2500298" y="5929330"/>
              <a:ext cx="530959" cy="19932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000" b="1" dirty="0" err="1"/>
                <a:t>Msgs</a:t>
              </a:r>
              <a:endParaRPr lang="en-US" sz="1000" b="1" dirty="0"/>
            </a:p>
          </p:txBody>
        </p:sp>
        <p:sp>
          <p:nvSpPr>
            <p:cNvPr id="21" name="Textfeld 134"/>
            <p:cNvSpPr txBox="1">
              <a:spLocks noChangeArrowheads="1"/>
            </p:cNvSpPr>
            <p:nvPr/>
          </p:nvSpPr>
          <p:spPr bwMode="auto">
            <a:xfrm>
              <a:off x="6005584" y="6356700"/>
              <a:ext cx="132739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 b="1" dirty="0" smtClean="0"/>
                <a:t>Gateway Node</a:t>
              </a:r>
              <a:endParaRPr lang="en-US" sz="1100" b="1" dirty="0"/>
            </a:p>
          </p:txBody>
        </p:sp>
        <p:sp>
          <p:nvSpPr>
            <p:cNvPr id="22" name="Rechteck 112"/>
            <p:cNvSpPr/>
            <p:nvPr/>
          </p:nvSpPr>
          <p:spPr>
            <a:xfrm>
              <a:off x="6001727" y="4429132"/>
              <a:ext cx="1327394" cy="19278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cxnSp>
          <p:nvCxnSpPr>
            <p:cNvPr id="23" name="Gerade Verbindung 114"/>
            <p:cNvCxnSpPr/>
            <p:nvPr/>
          </p:nvCxnSpPr>
          <p:spPr>
            <a:xfrm>
              <a:off x="7232369" y="5893066"/>
              <a:ext cx="840093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pieren 80"/>
            <p:cNvGrpSpPr/>
            <p:nvPr/>
          </p:nvGrpSpPr>
          <p:grpSpPr>
            <a:xfrm>
              <a:off x="6107900" y="4484210"/>
              <a:ext cx="1179710" cy="550811"/>
              <a:chOff x="3571889" y="2928934"/>
              <a:chExt cx="1512887" cy="714375"/>
            </a:xfrm>
          </p:grpSpPr>
          <p:sp>
            <p:nvSpPr>
              <p:cNvPr id="60" name="Abgerundetes Rechteck 116"/>
              <p:cNvSpPr/>
              <p:nvPr/>
            </p:nvSpPr>
            <p:spPr>
              <a:xfrm>
                <a:off x="3571889" y="2928934"/>
                <a:ext cx="1500187" cy="714375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61" name="Textfeld 68"/>
              <p:cNvSpPr txBox="1">
                <a:spLocks noChangeArrowheads="1"/>
              </p:cNvSpPr>
              <p:nvPr/>
            </p:nvSpPr>
            <p:spPr bwMode="auto">
              <a:xfrm>
                <a:off x="3571889" y="2977218"/>
                <a:ext cx="1512887" cy="538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/>
                  <a:t>Functional</a:t>
                </a:r>
              </a:p>
              <a:p>
                <a:pPr algn="ctr"/>
                <a:r>
                  <a:rPr lang="en-US" sz="1400" dirty="0" smtClean="0"/>
                  <a:t>Composition</a:t>
                </a:r>
                <a:endParaRPr lang="en-US" sz="1400" dirty="0"/>
              </a:p>
            </p:txBody>
          </p:sp>
        </p:grpSp>
        <p:grpSp>
          <p:nvGrpSpPr>
            <p:cNvPr id="25" name="Gruppieren 81"/>
            <p:cNvGrpSpPr/>
            <p:nvPr/>
          </p:nvGrpSpPr>
          <p:grpSpPr>
            <a:xfrm>
              <a:off x="6107900" y="5640923"/>
              <a:ext cx="1124450" cy="550811"/>
              <a:chOff x="3571889" y="2928934"/>
              <a:chExt cx="1512887" cy="714375"/>
            </a:xfrm>
          </p:grpSpPr>
          <p:sp>
            <p:nvSpPr>
              <p:cNvPr id="58" name="Abgerundetes Rechteck 119"/>
              <p:cNvSpPr/>
              <p:nvPr/>
            </p:nvSpPr>
            <p:spPr>
              <a:xfrm>
                <a:off x="3571889" y="2928934"/>
                <a:ext cx="1500187" cy="714375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59" name="Textfeld 68"/>
              <p:cNvSpPr txBox="1">
                <a:spLocks noChangeArrowheads="1"/>
              </p:cNvSpPr>
              <p:nvPr/>
            </p:nvSpPr>
            <p:spPr bwMode="auto">
              <a:xfrm>
                <a:off x="3571889" y="3121222"/>
                <a:ext cx="1512887" cy="399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/>
                  <a:t>Framework</a:t>
                </a:r>
                <a:endParaRPr lang="en-US" sz="1400" dirty="0"/>
              </a:p>
            </p:txBody>
          </p:sp>
        </p:grpSp>
        <p:grpSp>
          <p:nvGrpSpPr>
            <p:cNvPr id="26" name="Gruppieren 157"/>
            <p:cNvGrpSpPr/>
            <p:nvPr/>
          </p:nvGrpSpPr>
          <p:grpSpPr>
            <a:xfrm>
              <a:off x="6072198" y="5200271"/>
              <a:ext cx="371673" cy="385572"/>
              <a:chOff x="2857488" y="1071546"/>
              <a:chExt cx="571504" cy="571504"/>
            </a:xfrm>
          </p:grpSpPr>
          <p:grpSp>
            <p:nvGrpSpPr>
              <p:cNvPr id="46" name="Gruppieren 32"/>
              <p:cNvGrpSpPr>
                <a:grpSpLocks/>
              </p:cNvGrpSpPr>
              <p:nvPr/>
            </p:nvGrpSpPr>
            <p:grpSpPr bwMode="auto">
              <a:xfrm>
                <a:off x="2928908" y="1084233"/>
                <a:ext cx="428646" cy="558815"/>
                <a:chOff x="1785918" y="2857495"/>
                <a:chExt cx="1571639" cy="1785953"/>
              </a:xfrm>
            </p:grpSpPr>
            <p:sp>
              <p:nvSpPr>
                <p:cNvPr id="48" name="Ellipse 7"/>
                <p:cNvSpPr/>
                <p:nvPr/>
              </p:nvSpPr>
              <p:spPr>
                <a:xfrm>
                  <a:off x="2359692" y="2998608"/>
                  <a:ext cx="424091" cy="21607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/>
                </a:p>
              </p:txBody>
            </p:sp>
            <p:sp>
              <p:nvSpPr>
                <p:cNvPr id="49" name="Ellipse 8"/>
                <p:cNvSpPr/>
                <p:nvPr/>
              </p:nvSpPr>
              <p:spPr>
                <a:xfrm>
                  <a:off x="2359692" y="3430764"/>
                  <a:ext cx="424091" cy="21166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/>
                </a:p>
              </p:txBody>
            </p:sp>
            <p:sp>
              <p:nvSpPr>
                <p:cNvPr id="50" name="Ellipse 126"/>
                <p:cNvSpPr/>
                <p:nvPr/>
              </p:nvSpPr>
              <p:spPr>
                <a:xfrm>
                  <a:off x="1785918" y="3430764"/>
                  <a:ext cx="359231" cy="21166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/>
                </a:p>
              </p:txBody>
            </p:sp>
            <p:sp>
              <p:nvSpPr>
                <p:cNvPr id="51" name="Ellipse 10"/>
                <p:cNvSpPr/>
                <p:nvPr/>
              </p:nvSpPr>
              <p:spPr>
                <a:xfrm>
                  <a:off x="2359692" y="3858512"/>
                  <a:ext cx="424091" cy="21166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/>
                </a:p>
              </p:txBody>
            </p:sp>
            <p:sp>
              <p:nvSpPr>
                <p:cNvPr id="52" name="Ellipse 128"/>
                <p:cNvSpPr/>
                <p:nvPr/>
              </p:nvSpPr>
              <p:spPr>
                <a:xfrm>
                  <a:off x="2359692" y="4286257"/>
                  <a:ext cx="424091" cy="21607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/>
                </a:p>
              </p:txBody>
            </p:sp>
            <p:sp>
              <p:nvSpPr>
                <p:cNvPr id="53" name="Ellipse 129"/>
                <p:cNvSpPr/>
                <p:nvPr/>
              </p:nvSpPr>
              <p:spPr>
                <a:xfrm>
                  <a:off x="2998326" y="3858512"/>
                  <a:ext cx="359231" cy="21166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/>
                </a:p>
              </p:txBody>
            </p:sp>
            <p:cxnSp>
              <p:nvCxnSpPr>
                <p:cNvPr id="54" name="Gerade Verbindung 130"/>
                <p:cNvCxnSpPr/>
                <p:nvPr/>
              </p:nvCxnSpPr>
              <p:spPr>
                <a:xfrm rot="5400000">
                  <a:off x="1681255" y="3750472"/>
                  <a:ext cx="1785953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Gerade Verbindung 131"/>
                <p:cNvCxnSpPr>
                  <a:stCxn id="50" idx="6"/>
                </p:cNvCxnSpPr>
                <p:nvPr/>
              </p:nvCxnSpPr>
              <p:spPr>
                <a:xfrm>
                  <a:off x="2145149" y="3536599"/>
                  <a:ext cx="214543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Gerade Verbindung 132"/>
                <p:cNvCxnSpPr>
                  <a:stCxn id="52" idx="6"/>
                  <a:endCxn id="53" idx="4"/>
                </p:cNvCxnSpPr>
                <p:nvPr/>
              </p:nvCxnSpPr>
              <p:spPr>
                <a:xfrm flipV="1">
                  <a:off x="2783783" y="4070180"/>
                  <a:ext cx="394158" cy="321911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Gerade Verbindung 133"/>
                <p:cNvCxnSpPr>
                  <a:stCxn id="53" idx="0"/>
                </p:cNvCxnSpPr>
                <p:nvPr/>
              </p:nvCxnSpPr>
              <p:spPr>
                <a:xfrm rot="16200000" flipV="1">
                  <a:off x="2606033" y="3286604"/>
                  <a:ext cx="749659" cy="394158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Rechteck 123"/>
              <p:cNvSpPr/>
              <p:nvPr/>
            </p:nvSpPr>
            <p:spPr bwMode="auto">
              <a:xfrm>
                <a:off x="2857488" y="1071546"/>
                <a:ext cx="571504" cy="571504"/>
              </a:xfrm>
              <a:prstGeom prst="rect">
                <a:avLst/>
              </a:prstGeom>
              <a:noFill/>
              <a:ln w="25400" cap="flat" cmpd="sng" algn="ctr">
                <a:solidFill>
                  <a:schemeClr val="accent2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Rounded MT Bold" pitchFamily="34" charset="0"/>
                  <a:cs typeface="Arial" charset="0"/>
                </a:endParaRPr>
              </a:p>
            </p:txBody>
          </p:sp>
        </p:grpSp>
        <p:sp>
          <p:nvSpPr>
            <p:cNvPr id="27" name="Textfeld 91"/>
            <p:cNvSpPr txBox="1">
              <a:spLocks noChangeArrowheads="1"/>
            </p:cNvSpPr>
            <p:nvPr/>
          </p:nvSpPr>
          <p:spPr bwMode="auto">
            <a:xfrm>
              <a:off x="7359048" y="5929330"/>
              <a:ext cx="530959" cy="19932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000" b="1" dirty="0" err="1"/>
                <a:t>Msgs</a:t>
              </a:r>
              <a:endParaRPr lang="en-US" sz="1000" b="1" dirty="0"/>
            </a:p>
          </p:txBody>
        </p:sp>
        <p:grpSp>
          <p:nvGrpSpPr>
            <p:cNvPr id="28" name="Gruppieren 157"/>
            <p:cNvGrpSpPr/>
            <p:nvPr/>
          </p:nvGrpSpPr>
          <p:grpSpPr>
            <a:xfrm flipV="1">
              <a:off x="6858016" y="5186568"/>
              <a:ext cx="371673" cy="385572"/>
              <a:chOff x="2857488" y="1071546"/>
              <a:chExt cx="571504" cy="571504"/>
            </a:xfrm>
          </p:grpSpPr>
          <p:grpSp>
            <p:nvGrpSpPr>
              <p:cNvPr id="34" name="Gruppieren 32"/>
              <p:cNvGrpSpPr>
                <a:grpSpLocks/>
              </p:cNvGrpSpPr>
              <p:nvPr/>
            </p:nvGrpSpPr>
            <p:grpSpPr bwMode="auto">
              <a:xfrm>
                <a:off x="2928908" y="1084233"/>
                <a:ext cx="428646" cy="558815"/>
                <a:chOff x="1785918" y="2857495"/>
                <a:chExt cx="1571639" cy="1785953"/>
              </a:xfrm>
            </p:grpSpPr>
            <p:sp>
              <p:nvSpPr>
                <p:cNvPr id="36" name="Ellipse 7"/>
                <p:cNvSpPr/>
                <p:nvPr/>
              </p:nvSpPr>
              <p:spPr>
                <a:xfrm>
                  <a:off x="2359692" y="2998608"/>
                  <a:ext cx="424091" cy="21607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/>
                </a:p>
              </p:txBody>
            </p:sp>
            <p:sp>
              <p:nvSpPr>
                <p:cNvPr id="37" name="Ellipse 8"/>
                <p:cNvSpPr/>
                <p:nvPr/>
              </p:nvSpPr>
              <p:spPr>
                <a:xfrm>
                  <a:off x="2359692" y="3430764"/>
                  <a:ext cx="424091" cy="21166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/>
                </a:p>
              </p:txBody>
            </p:sp>
            <p:sp>
              <p:nvSpPr>
                <p:cNvPr id="38" name="Ellipse 100"/>
                <p:cNvSpPr/>
                <p:nvPr/>
              </p:nvSpPr>
              <p:spPr>
                <a:xfrm>
                  <a:off x="1785918" y="3430764"/>
                  <a:ext cx="359231" cy="21166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/>
                </a:p>
              </p:txBody>
            </p:sp>
            <p:sp>
              <p:nvSpPr>
                <p:cNvPr id="39" name="Ellipse 10"/>
                <p:cNvSpPr/>
                <p:nvPr/>
              </p:nvSpPr>
              <p:spPr>
                <a:xfrm>
                  <a:off x="2359692" y="3858512"/>
                  <a:ext cx="424091" cy="21166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/>
                </a:p>
              </p:txBody>
            </p:sp>
            <p:sp>
              <p:nvSpPr>
                <p:cNvPr id="40" name="Ellipse 102"/>
                <p:cNvSpPr/>
                <p:nvPr/>
              </p:nvSpPr>
              <p:spPr>
                <a:xfrm>
                  <a:off x="2359692" y="4286257"/>
                  <a:ext cx="424091" cy="21607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/>
                </a:p>
              </p:txBody>
            </p:sp>
            <p:sp>
              <p:nvSpPr>
                <p:cNvPr id="41" name="Ellipse 103"/>
                <p:cNvSpPr/>
                <p:nvPr/>
              </p:nvSpPr>
              <p:spPr>
                <a:xfrm>
                  <a:off x="2998326" y="3858512"/>
                  <a:ext cx="359231" cy="21166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/>
                </a:p>
              </p:txBody>
            </p:sp>
            <p:cxnSp>
              <p:nvCxnSpPr>
                <p:cNvPr id="42" name="Gerade Verbindung 104"/>
                <p:cNvCxnSpPr/>
                <p:nvPr/>
              </p:nvCxnSpPr>
              <p:spPr>
                <a:xfrm rot="5400000">
                  <a:off x="1681255" y="3750472"/>
                  <a:ext cx="1785953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Gerade Verbindung 105"/>
                <p:cNvCxnSpPr>
                  <a:stCxn id="38" idx="6"/>
                </p:cNvCxnSpPr>
                <p:nvPr/>
              </p:nvCxnSpPr>
              <p:spPr>
                <a:xfrm>
                  <a:off x="2145149" y="3536599"/>
                  <a:ext cx="214543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Gerade Verbindung 106"/>
                <p:cNvCxnSpPr>
                  <a:stCxn id="40" idx="6"/>
                  <a:endCxn id="41" idx="4"/>
                </p:cNvCxnSpPr>
                <p:nvPr/>
              </p:nvCxnSpPr>
              <p:spPr>
                <a:xfrm flipV="1">
                  <a:off x="2783783" y="4070180"/>
                  <a:ext cx="394158" cy="321911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Gerade Verbindung 107"/>
                <p:cNvCxnSpPr>
                  <a:stCxn id="41" idx="0"/>
                </p:cNvCxnSpPr>
                <p:nvPr/>
              </p:nvCxnSpPr>
              <p:spPr>
                <a:xfrm rot="16200000" flipV="1">
                  <a:off x="2606033" y="3286604"/>
                  <a:ext cx="749659" cy="394158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Rechteck 97"/>
              <p:cNvSpPr/>
              <p:nvPr/>
            </p:nvSpPr>
            <p:spPr bwMode="auto">
              <a:xfrm>
                <a:off x="2857488" y="1071546"/>
                <a:ext cx="571504" cy="571504"/>
              </a:xfrm>
              <a:prstGeom prst="rect">
                <a:avLst/>
              </a:prstGeom>
              <a:noFill/>
              <a:ln w="25400" cap="flat" cmpd="sng" algn="ctr">
                <a:solidFill>
                  <a:schemeClr val="accent2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Rounded MT Bold" pitchFamily="34" charset="0"/>
                  <a:cs typeface="Arial" charset="0"/>
                </a:endParaRPr>
              </a:p>
            </p:txBody>
          </p:sp>
        </p:grpSp>
        <p:sp>
          <p:nvSpPr>
            <p:cNvPr id="29" name="Pfeil nach oben und unten 135"/>
            <p:cNvSpPr/>
            <p:nvPr/>
          </p:nvSpPr>
          <p:spPr>
            <a:xfrm>
              <a:off x="6572264" y="5143512"/>
              <a:ext cx="214314" cy="428628"/>
            </a:xfrm>
            <a:prstGeom prst="up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0" name="Gerade Verbindung 136"/>
            <p:cNvCxnSpPr/>
            <p:nvPr/>
          </p:nvCxnSpPr>
          <p:spPr>
            <a:xfrm>
              <a:off x="5715008" y="5429264"/>
              <a:ext cx="349473" cy="5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138"/>
            <p:cNvCxnSpPr/>
            <p:nvPr/>
          </p:nvCxnSpPr>
          <p:spPr>
            <a:xfrm>
              <a:off x="7215206" y="5429264"/>
              <a:ext cx="349473" cy="5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139"/>
            <p:cNvCxnSpPr/>
            <p:nvPr/>
          </p:nvCxnSpPr>
          <p:spPr>
            <a:xfrm>
              <a:off x="5286380" y="5929330"/>
              <a:ext cx="840093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feld 91"/>
            <p:cNvSpPr txBox="1">
              <a:spLocks noChangeArrowheads="1"/>
            </p:cNvSpPr>
            <p:nvPr/>
          </p:nvSpPr>
          <p:spPr bwMode="auto">
            <a:xfrm>
              <a:off x="5429256" y="5958700"/>
              <a:ext cx="530959" cy="19525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000" b="1" dirty="0" err="1"/>
                <a:t>Msgs</a:t>
              </a:r>
              <a:endParaRPr lang="en-US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172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Signal Workflows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independent of </a:t>
            </a:r>
            <a:r>
              <a:rPr lang="en-US" dirty="0" smtClean="0"/>
              <a:t>Service </a:t>
            </a:r>
            <a:r>
              <a:rPr lang="en-US" dirty="0"/>
              <a:t>Composition algorithms</a:t>
            </a:r>
          </a:p>
          <a:p>
            <a:r>
              <a:rPr lang="en-US" dirty="0"/>
              <a:t>Intermediate nodes </a:t>
            </a:r>
            <a:r>
              <a:rPr lang="en-US" dirty="0" smtClean="0"/>
              <a:t>may</a:t>
            </a:r>
          </a:p>
          <a:p>
            <a:pPr lvl="1"/>
            <a:r>
              <a:rPr lang="en-US" dirty="0"/>
              <a:t>alter workflows, i.e. act as gateways</a:t>
            </a:r>
          </a:p>
          <a:p>
            <a:pPr lvl="1"/>
            <a:r>
              <a:rPr lang="en-US" dirty="0"/>
              <a:t>provide feedback, i.e. request different behavior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GB" dirty="0"/>
          </a:p>
        </p:txBody>
      </p:sp>
      <p:grpSp>
        <p:nvGrpSpPr>
          <p:cNvPr id="4" name="Gruppieren 141"/>
          <p:cNvGrpSpPr/>
          <p:nvPr/>
        </p:nvGrpSpPr>
        <p:grpSpPr>
          <a:xfrm>
            <a:off x="611560" y="3068960"/>
            <a:ext cx="7643865" cy="2760954"/>
            <a:chOff x="1142977" y="4429132"/>
            <a:chExt cx="6929485" cy="2189450"/>
          </a:xfrm>
        </p:grpSpPr>
        <p:sp>
          <p:nvSpPr>
            <p:cNvPr id="5" name="Rechteck 5"/>
            <p:cNvSpPr/>
            <p:nvPr/>
          </p:nvSpPr>
          <p:spPr>
            <a:xfrm>
              <a:off x="3107520" y="4979945"/>
              <a:ext cx="1327395" cy="137702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6" name="Textfeld 134"/>
            <p:cNvSpPr txBox="1">
              <a:spLocks noChangeArrowheads="1"/>
            </p:cNvSpPr>
            <p:nvPr/>
          </p:nvSpPr>
          <p:spPr bwMode="auto">
            <a:xfrm>
              <a:off x="1142977" y="6356972"/>
              <a:ext cx="132739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 b="1" dirty="0" smtClean="0"/>
                <a:t>Initiator</a:t>
              </a:r>
              <a:endParaRPr lang="en-US" sz="1200" b="1" dirty="0"/>
            </a:p>
          </p:txBody>
        </p:sp>
        <p:sp>
          <p:nvSpPr>
            <p:cNvPr id="7" name="Rechteck 7"/>
            <p:cNvSpPr/>
            <p:nvPr/>
          </p:nvSpPr>
          <p:spPr>
            <a:xfrm>
              <a:off x="1142977" y="4429132"/>
              <a:ext cx="1327394" cy="19278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8" name="Pfeil nach oben 8"/>
            <p:cNvSpPr/>
            <p:nvPr/>
          </p:nvSpPr>
          <p:spPr>
            <a:xfrm flipV="1">
              <a:off x="1673935" y="5145189"/>
              <a:ext cx="265478" cy="385568"/>
            </a:xfrm>
            <a:prstGeom prst="up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9" name="Textfeld 134"/>
            <p:cNvSpPr txBox="1">
              <a:spLocks noChangeArrowheads="1"/>
            </p:cNvSpPr>
            <p:nvPr/>
          </p:nvSpPr>
          <p:spPr bwMode="auto">
            <a:xfrm>
              <a:off x="3107520" y="6356972"/>
              <a:ext cx="132739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 b="1" dirty="0" smtClean="0"/>
                <a:t>Next Node</a:t>
              </a:r>
              <a:endParaRPr lang="en-US" sz="1100" b="1" dirty="0"/>
            </a:p>
          </p:txBody>
        </p:sp>
        <p:cxnSp>
          <p:nvCxnSpPr>
            <p:cNvPr id="10" name="Gerade Verbindung 10"/>
            <p:cNvCxnSpPr/>
            <p:nvPr/>
          </p:nvCxnSpPr>
          <p:spPr>
            <a:xfrm>
              <a:off x="2417275" y="5420592"/>
              <a:ext cx="1168107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1"/>
            <p:cNvCxnSpPr/>
            <p:nvPr/>
          </p:nvCxnSpPr>
          <p:spPr>
            <a:xfrm>
              <a:off x="3957052" y="5420592"/>
              <a:ext cx="849539" cy="5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2"/>
            <p:cNvCxnSpPr/>
            <p:nvPr/>
          </p:nvCxnSpPr>
          <p:spPr>
            <a:xfrm>
              <a:off x="2373619" y="5893066"/>
              <a:ext cx="840093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91"/>
            <p:cNvSpPr txBox="1">
              <a:spLocks noChangeArrowheads="1"/>
            </p:cNvSpPr>
            <p:nvPr/>
          </p:nvSpPr>
          <p:spPr bwMode="auto">
            <a:xfrm>
              <a:off x="4500563" y="5929330"/>
              <a:ext cx="530959" cy="19932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000" b="1" dirty="0" err="1"/>
                <a:t>Msgs</a:t>
              </a:r>
              <a:endParaRPr lang="en-US" sz="1000" b="1" dirty="0"/>
            </a:p>
          </p:txBody>
        </p:sp>
        <p:cxnSp>
          <p:nvCxnSpPr>
            <p:cNvPr id="14" name="Gerade Verbindung 15"/>
            <p:cNvCxnSpPr/>
            <p:nvPr/>
          </p:nvCxnSpPr>
          <p:spPr>
            <a:xfrm>
              <a:off x="4328723" y="5916323"/>
              <a:ext cx="477868" cy="8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uppieren 80"/>
            <p:cNvGrpSpPr/>
            <p:nvPr/>
          </p:nvGrpSpPr>
          <p:grpSpPr>
            <a:xfrm>
              <a:off x="1249150" y="4484210"/>
              <a:ext cx="1179710" cy="550811"/>
              <a:chOff x="3571889" y="2928934"/>
              <a:chExt cx="1512887" cy="714375"/>
            </a:xfrm>
          </p:grpSpPr>
          <p:sp>
            <p:nvSpPr>
              <p:cNvPr id="90" name="Abgerundetes Rechteck 71"/>
              <p:cNvSpPr/>
              <p:nvPr/>
            </p:nvSpPr>
            <p:spPr>
              <a:xfrm>
                <a:off x="3571889" y="2928934"/>
                <a:ext cx="1500187" cy="714375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91" name="Textfeld 68"/>
              <p:cNvSpPr txBox="1">
                <a:spLocks noChangeArrowheads="1"/>
              </p:cNvSpPr>
              <p:nvPr/>
            </p:nvSpPr>
            <p:spPr bwMode="auto">
              <a:xfrm>
                <a:off x="3571889" y="2977219"/>
                <a:ext cx="1512887" cy="538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/>
                  <a:t>Functional</a:t>
                </a:r>
              </a:p>
              <a:p>
                <a:pPr algn="ctr"/>
                <a:r>
                  <a:rPr lang="en-US" sz="1400" dirty="0" smtClean="0"/>
                  <a:t>Composition</a:t>
                </a:r>
                <a:endParaRPr lang="en-US" sz="1400" dirty="0"/>
              </a:p>
            </p:txBody>
          </p:sp>
        </p:grpSp>
        <p:grpSp>
          <p:nvGrpSpPr>
            <p:cNvPr id="16" name="Gruppieren 81"/>
            <p:cNvGrpSpPr/>
            <p:nvPr/>
          </p:nvGrpSpPr>
          <p:grpSpPr>
            <a:xfrm>
              <a:off x="1249150" y="5640923"/>
              <a:ext cx="1124450" cy="550811"/>
              <a:chOff x="3571889" y="2928934"/>
              <a:chExt cx="1512887" cy="714375"/>
            </a:xfrm>
          </p:grpSpPr>
          <p:sp>
            <p:nvSpPr>
              <p:cNvPr id="88" name="Abgerundetes Rechteck 69"/>
              <p:cNvSpPr/>
              <p:nvPr/>
            </p:nvSpPr>
            <p:spPr>
              <a:xfrm>
                <a:off x="3571889" y="2928934"/>
                <a:ext cx="1500187" cy="714375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89" name="Textfeld 68"/>
              <p:cNvSpPr txBox="1">
                <a:spLocks noChangeArrowheads="1"/>
              </p:cNvSpPr>
              <p:nvPr/>
            </p:nvSpPr>
            <p:spPr bwMode="auto">
              <a:xfrm>
                <a:off x="3571889" y="3121222"/>
                <a:ext cx="1512887" cy="399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/>
                  <a:t>Framework</a:t>
                </a:r>
                <a:endParaRPr lang="en-US" sz="1400" dirty="0"/>
              </a:p>
            </p:txBody>
          </p:sp>
        </p:grpSp>
        <p:grpSp>
          <p:nvGrpSpPr>
            <p:cNvPr id="17" name="Gruppieren 84"/>
            <p:cNvGrpSpPr/>
            <p:nvPr/>
          </p:nvGrpSpPr>
          <p:grpSpPr>
            <a:xfrm>
              <a:off x="3213707" y="5640923"/>
              <a:ext cx="1124450" cy="550811"/>
              <a:chOff x="3571889" y="2928934"/>
              <a:chExt cx="1512887" cy="714375"/>
            </a:xfrm>
          </p:grpSpPr>
          <p:sp>
            <p:nvSpPr>
              <p:cNvPr id="86" name="Abgerundetes Rechteck 67"/>
              <p:cNvSpPr/>
              <p:nvPr/>
            </p:nvSpPr>
            <p:spPr>
              <a:xfrm>
                <a:off x="3571889" y="2928934"/>
                <a:ext cx="1500187" cy="714375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87" name="Textfeld 68"/>
              <p:cNvSpPr txBox="1">
                <a:spLocks noChangeArrowheads="1"/>
              </p:cNvSpPr>
              <p:nvPr/>
            </p:nvSpPr>
            <p:spPr bwMode="auto">
              <a:xfrm>
                <a:off x="3571889" y="3121222"/>
                <a:ext cx="1512887" cy="399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/>
                  <a:t>Framework</a:t>
                </a:r>
                <a:endParaRPr lang="en-US" sz="1400" dirty="0"/>
              </a:p>
            </p:txBody>
          </p:sp>
        </p:grpSp>
        <p:grpSp>
          <p:nvGrpSpPr>
            <p:cNvPr id="18" name="Gruppieren 157"/>
            <p:cNvGrpSpPr/>
            <p:nvPr/>
          </p:nvGrpSpPr>
          <p:grpSpPr>
            <a:xfrm>
              <a:off x="2045592" y="5200271"/>
              <a:ext cx="371673" cy="385572"/>
              <a:chOff x="2857488" y="1071546"/>
              <a:chExt cx="571504" cy="571504"/>
            </a:xfrm>
          </p:grpSpPr>
          <p:grpSp>
            <p:nvGrpSpPr>
              <p:cNvPr id="74" name="Gruppieren 32"/>
              <p:cNvGrpSpPr>
                <a:grpSpLocks/>
              </p:cNvGrpSpPr>
              <p:nvPr/>
            </p:nvGrpSpPr>
            <p:grpSpPr bwMode="auto">
              <a:xfrm>
                <a:off x="2928908" y="1084233"/>
                <a:ext cx="428646" cy="558815"/>
                <a:chOff x="1785918" y="2857495"/>
                <a:chExt cx="1571639" cy="1785953"/>
              </a:xfrm>
            </p:grpSpPr>
            <p:sp>
              <p:nvSpPr>
                <p:cNvPr id="76" name="Ellipse 7"/>
                <p:cNvSpPr/>
                <p:nvPr/>
              </p:nvSpPr>
              <p:spPr>
                <a:xfrm>
                  <a:off x="2359692" y="2998608"/>
                  <a:ext cx="424091" cy="21607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/>
                </a:p>
              </p:txBody>
            </p:sp>
            <p:sp>
              <p:nvSpPr>
                <p:cNvPr id="77" name="Ellipse 8"/>
                <p:cNvSpPr/>
                <p:nvPr/>
              </p:nvSpPr>
              <p:spPr>
                <a:xfrm>
                  <a:off x="2359692" y="3430764"/>
                  <a:ext cx="424091" cy="21166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/>
                </a:p>
              </p:txBody>
            </p:sp>
            <p:sp>
              <p:nvSpPr>
                <p:cNvPr id="78" name="Ellipse 47"/>
                <p:cNvSpPr/>
                <p:nvPr/>
              </p:nvSpPr>
              <p:spPr>
                <a:xfrm>
                  <a:off x="1785918" y="3430764"/>
                  <a:ext cx="359231" cy="21166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/>
                </a:p>
              </p:txBody>
            </p:sp>
            <p:sp>
              <p:nvSpPr>
                <p:cNvPr id="79" name="Ellipse 10"/>
                <p:cNvSpPr/>
                <p:nvPr/>
              </p:nvSpPr>
              <p:spPr>
                <a:xfrm>
                  <a:off x="2359692" y="3858512"/>
                  <a:ext cx="424091" cy="21166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/>
                </a:p>
              </p:txBody>
            </p:sp>
            <p:sp>
              <p:nvSpPr>
                <p:cNvPr id="80" name="Ellipse 49"/>
                <p:cNvSpPr/>
                <p:nvPr/>
              </p:nvSpPr>
              <p:spPr>
                <a:xfrm>
                  <a:off x="2359692" y="4286257"/>
                  <a:ext cx="424091" cy="21607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/>
                </a:p>
              </p:txBody>
            </p:sp>
            <p:sp>
              <p:nvSpPr>
                <p:cNvPr id="81" name="Ellipse 50"/>
                <p:cNvSpPr/>
                <p:nvPr/>
              </p:nvSpPr>
              <p:spPr>
                <a:xfrm>
                  <a:off x="2998326" y="3858512"/>
                  <a:ext cx="359231" cy="21166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/>
                </a:p>
              </p:txBody>
            </p:sp>
            <p:cxnSp>
              <p:nvCxnSpPr>
                <p:cNvPr id="82" name="Gerade Verbindung 51"/>
                <p:cNvCxnSpPr/>
                <p:nvPr/>
              </p:nvCxnSpPr>
              <p:spPr>
                <a:xfrm rot="5400000">
                  <a:off x="1681255" y="3750472"/>
                  <a:ext cx="1785953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Gerade Verbindung 52"/>
                <p:cNvCxnSpPr>
                  <a:stCxn id="78" idx="6"/>
                </p:cNvCxnSpPr>
                <p:nvPr/>
              </p:nvCxnSpPr>
              <p:spPr>
                <a:xfrm>
                  <a:off x="2145149" y="3536599"/>
                  <a:ext cx="214543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Gerade Verbindung 53"/>
                <p:cNvCxnSpPr>
                  <a:stCxn id="80" idx="6"/>
                  <a:endCxn id="81" idx="4"/>
                </p:cNvCxnSpPr>
                <p:nvPr/>
              </p:nvCxnSpPr>
              <p:spPr>
                <a:xfrm flipV="1">
                  <a:off x="2783783" y="4070180"/>
                  <a:ext cx="394158" cy="321911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Gerade Verbindung 54"/>
                <p:cNvCxnSpPr>
                  <a:stCxn id="81" idx="0"/>
                </p:cNvCxnSpPr>
                <p:nvPr/>
              </p:nvCxnSpPr>
              <p:spPr>
                <a:xfrm rot="16200000" flipV="1">
                  <a:off x="2606033" y="3286604"/>
                  <a:ext cx="749659" cy="394158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5" name="Rechteck 44"/>
              <p:cNvSpPr/>
              <p:nvPr/>
            </p:nvSpPr>
            <p:spPr bwMode="auto">
              <a:xfrm>
                <a:off x="2857488" y="1071546"/>
                <a:ext cx="571504" cy="571504"/>
              </a:xfrm>
              <a:prstGeom prst="rect">
                <a:avLst/>
              </a:prstGeom>
              <a:noFill/>
              <a:ln w="25400" cap="flat" cmpd="sng" algn="ctr">
                <a:solidFill>
                  <a:schemeClr val="accent2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Rounded MT Bold" pitchFamily="34" charset="0"/>
                  <a:cs typeface="Arial" charset="0"/>
                </a:endParaRPr>
              </a:p>
            </p:txBody>
          </p:sp>
        </p:grpSp>
        <p:grpSp>
          <p:nvGrpSpPr>
            <p:cNvPr id="19" name="Gruppieren 157"/>
            <p:cNvGrpSpPr/>
            <p:nvPr/>
          </p:nvGrpSpPr>
          <p:grpSpPr>
            <a:xfrm>
              <a:off x="3585380" y="5200271"/>
              <a:ext cx="371673" cy="385572"/>
              <a:chOff x="2857488" y="1071546"/>
              <a:chExt cx="571504" cy="571504"/>
            </a:xfrm>
          </p:grpSpPr>
          <p:grpSp>
            <p:nvGrpSpPr>
              <p:cNvPr id="62" name="Gruppieren 32"/>
              <p:cNvGrpSpPr>
                <a:grpSpLocks/>
              </p:cNvGrpSpPr>
              <p:nvPr/>
            </p:nvGrpSpPr>
            <p:grpSpPr bwMode="auto">
              <a:xfrm>
                <a:off x="2928908" y="1084233"/>
                <a:ext cx="428646" cy="558815"/>
                <a:chOff x="1785918" y="2857495"/>
                <a:chExt cx="1571639" cy="1785953"/>
              </a:xfrm>
            </p:grpSpPr>
            <p:sp>
              <p:nvSpPr>
                <p:cNvPr id="64" name="Ellipse 7"/>
                <p:cNvSpPr/>
                <p:nvPr/>
              </p:nvSpPr>
              <p:spPr>
                <a:xfrm>
                  <a:off x="2359692" y="2998608"/>
                  <a:ext cx="424091" cy="21607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/>
                </a:p>
              </p:txBody>
            </p:sp>
            <p:sp>
              <p:nvSpPr>
                <p:cNvPr id="65" name="Ellipse 8"/>
                <p:cNvSpPr/>
                <p:nvPr/>
              </p:nvSpPr>
              <p:spPr>
                <a:xfrm>
                  <a:off x="2359692" y="3430764"/>
                  <a:ext cx="424091" cy="21166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/>
                </a:p>
              </p:txBody>
            </p:sp>
            <p:sp>
              <p:nvSpPr>
                <p:cNvPr id="66" name="Ellipse 35"/>
                <p:cNvSpPr/>
                <p:nvPr/>
              </p:nvSpPr>
              <p:spPr>
                <a:xfrm>
                  <a:off x="1785918" y="3430764"/>
                  <a:ext cx="359231" cy="21166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/>
                </a:p>
              </p:txBody>
            </p:sp>
            <p:sp>
              <p:nvSpPr>
                <p:cNvPr id="67" name="Ellipse 10"/>
                <p:cNvSpPr/>
                <p:nvPr/>
              </p:nvSpPr>
              <p:spPr>
                <a:xfrm>
                  <a:off x="2359692" y="3858512"/>
                  <a:ext cx="424091" cy="21166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/>
                </a:p>
              </p:txBody>
            </p:sp>
            <p:sp>
              <p:nvSpPr>
                <p:cNvPr id="68" name="Ellipse 37"/>
                <p:cNvSpPr/>
                <p:nvPr/>
              </p:nvSpPr>
              <p:spPr>
                <a:xfrm>
                  <a:off x="2359692" y="4286257"/>
                  <a:ext cx="424091" cy="21607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/>
                </a:p>
              </p:txBody>
            </p:sp>
            <p:sp>
              <p:nvSpPr>
                <p:cNvPr id="69" name="Ellipse 38"/>
                <p:cNvSpPr/>
                <p:nvPr/>
              </p:nvSpPr>
              <p:spPr>
                <a:xfrm>
                  <a:off x="2998326" y="3858512"/>
                  <a:ext cx="359231" cy="21166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/>
                </a:p>
              </p:txBody>
            </p:sp>
            <p:cxnSp>
              <p:nvCxnSpPr>
                <p:cNvPr id="70" name="Gerade Verbindung 39"/>
                <p:cNvCxnSpPr/>
                <p:nvPr/>
              </p:nvCxnSpPr>
              <p:spPr>
                <a:xfrm rot="5400000">
                  <a:off x="1681255" y="3750472"/>
                  <a:ext cx="1785953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Gerade Verbindung 40"/>
                <p:cNvCxnSpPr>
                  <a:stCxn id="66" idx="6"/>
                </p:cNvCxnSpPr>
                <p:nvPr/>
              </p:nvCxnSpPr>
              <p:spPr>
                <a:xfrm>
                  <a:off x="2145149" y="3536599"/>
                  <a:ext cx="214543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Gerade Verbindung 41"/>
                <p:cNvCxnSpPr>
                  <a:stCxn id="68" idx="6"/>
                  <a:endCxn id="69" idx="4"/>
                </p:cNvCxnSpPr>
                <p:nvPr/>
              </p:nvCxnSpPr>
              <p:spPr>
                <a:xfrm flipV="1">
                  <a:off x="2783783" y="4070180"/>
                  <a:ext cx="394158" cy="321911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Gerade Verbindung 42"/>
                <p:cNvCxnSpPr>
                  <a:stCxn id="69" idx="0"/>
                </p:cNvCxnSpPr>
                <p:nvPr/>
              </p:nvCxnSpPr>
              <p:spPr>
                <a:xfrm rot="16200000" flipV="1">
                  <a:off x="2606033" y="3286604"/>
                  <a:ext cx="749659" cy="394158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" name="Rechteck 32"/>
              <p:cNvSpPr/>
              <p:nvPr/>
            </p:nvSpPr>
            <p:spPr bwMode="auto">
              <a:xfrm>
                <a:off x="2857488" y="1071546"/>
                <a:ext cx="571504" cy="571504"/>
              </a:xfrm>
              <a:prstGeom prst="rect">
                <a:avLst/>
              </a:prstGeom>
              <a:noFill/>
              <a:ln w="25400" cap="flat" cmpd="sng" algn="ctr">
                <a:solidFill>
                  <a:schemeClr val="accent2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Rounded MT Bold" pitchFamily="34" charset="0"/>
                  <a:cs typeface="Arial" charset="0"/>
                </a:endParaRPr>
              </a:p>
            </p:txBody>
          </p:sp>
        </p:grpSp>
        <p:sp>
          <p:nvSpPr>
            <p:cNvPr id="20" name="Textfeld 91"/>
            <p:cNvSpPr txBox="1">
              <a:spLocks noChangeArrowheads="1"/>
            </p:cNvSpPr>
            <p:nvPr/>
          </p:nvSpPr>
          <p:spPr bwMode="auto">
            <a:xfrm>
              <a:off x="2500298" y="5929330"/>
              <a:ext cx="530959" cy="19932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000" b="1" dirty="0" err="1"/>
                <a:t>Msgs</a:t>
              </a:r>
              <a:endParaRPr lang="en-US" sz="1000" b="1" dirty="0"/>
            </a:p>
          </p:txBody>
        </p:sp>
        <p:sp>
          <p:nvSpPr>
            <p:cNvPr id="21" name="Textfeld 134"/>
            <p:cNvSpPr txBox="1">
              <a:spLocks noChangeArrowheads="1"/>
            </p:cNvSpPr>
            <p:nvPr/>
          </p:nvSpPr>
          <p:spPr bwMode="auto">
            <a:xfrm>
              <a:off x="6005584" y="6356700"/>
              <a:ext cx="132739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 b="1" dirty="0" smtClean="0"/>
                <a:t>Gateway Node</a:t>
              </a:r>
              <a:endParaRPr lang="en-US" sz="1100" b="1" dirty="0"/>
            </a:p>
          </p:txBody>
        </p:sp>
        <p:sp>
          <p:nvSpPr>
            <p:cNvPr id="22" name="Rechteck 112"/>
            <p:cNvSpPr/>
            <p:nvPr/>
          </p:nvSpPr>
          <p:spPr>
            <a:xfrm>
              <a:off x="6001727" y="4429132"/>
              <a:ext cx="1327394" cy="19278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cxnSp>
          <p:nvCxnSpPr>
            <p:cNvPr id="23" name="Gerade Verbindung 114"/>
            <p:cNvCxnSpPr/>
            <p:nvPr/>
          </p:nvCxnSpPr>
          <p:spPr>
            <a:xfrm>
              <a:off x="7232369" y="5893066"/>
              <a:ext cx="840093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pieren 80"/>
            <p:cNvGrpSpPr/>
            <p:nvPr/>
          </p:nvGrpSpPr>
          <p:grpSpPr>
            <a:xfrm>
              <a:off x="6107900" y="4484210"/>
              <a:ext cx="1179710" cy="550811"/>
              <a:chOff x="3571889" y="2928934"/>
              <a:chExt cx="1512887" cy="714375"/>
            </a:xfrm>
          </p:grpSpPr>
          <p:sp>
            <p:nvSpPr>
              <p:cNvPr id="60" name="Abgerundetes Rechteck 116"/>
              <p:cNvSpPr/>
              <p:nvPr/>
            </p:nvSpPr>
            <p:spPr>
              <a:xfrm>
                <a:off x="3571889" y="2928934"/>
                <a:ext cx="1500187" cy="714375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61" name="Textfeld 68"/>
              <p:cNvSpPr txBox="1">
                <a:spLocks noChangeArrowheads="1"/>
              </p:cNvSpPr>
              <p:nvPr/>
            </p:nvSpPr>
            <p:spPr bwMode="auto">
              <a:xfrm>
                <a:off x="3571889" y="2977218"/>
                <a:ext cx="1512887" cy="538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/>
                  <a:t>Functional</a:t>
                </a:r>
              </a:p>
              <a:p>
                <a:pPr algn="ctr"/>
                <a:r>
                  <a:rPr lang="en-US" sz="1400" dirty="0" smtClean="0"/>
                  <a:t>Composition</a:t>
                </a:r>
                <a:endParaRPr lang="en-US" sz="1400" dirty="0"/>
              </a:p>
            </p:txBody>
          </p:sp>
        </p:grpSp>
        <p:grpSp>
          <p:nvGrpSpPr>
            <p:cNvPr id="25" name="Gruppieren 81"/>
            <p:cNvGrpSpPr/>
            <p:nvPr/>
          </p:nvGrpSpPr>
          <p:grpSpPr>
            <a:xfrm>
              <a:off x="6107900" y="5640923"/>
              <a:ext cx="1124450" cy="550811"/>
              <a:chOff x="3571889" y="2928934"/>
              <a:chExt cx="1512887" cy="714375"/>
            </a:xfrm>
          </p:grpSpPr>
          <p:sp>
            <p:nvSpPr>
              <p:cNvPr id="58" name="Abgerundetes Rechteck 119"/>
              <p:cNvSpPr/>
              <p:nvPr/>
            </p:nvSpPr>
            <p:spPr>
              <a:xfrm>
                <a:off x="3571889" y="2928934"/>
                <a:ext cx="1500187" cy="714375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59" name="Textfeld 68"/>
              <p:cNvSpPr txBox="1">
                <a:spLocks noChangeArrowheads="1"/>
              </p:cNvSpPr>
              <p:nvPr/>
            </p:nvSpPr>
            <p:spPr bwMode="auto">
              <a:xfrm>
                <a:off x="3571889" y="3121222"/>
                <a:ext cx="1512887" cy="399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/>
                  <a:t>Framework</a:t>
                </a:r>
                <a:endParaRPr lang="en-US" sz="1400" dirty="0"/>
              </a:p>
            </p:txBody>
          </p:sp>
        </p:grpSp>
        <p:grpSp>
          <p:nvGrpSpPr>
            <p:cNvPr id="26" name="Gruppieren 157"/>
            <p:cNvGrpSpPr/>
            <p:nvPr/>
          </p:nvGrpSpPr>
          <p:grpSpPr>
            <a:xfrm>
              <a:off x="6072198" y="5200271"/>
              <a:ext cx="371673" cy="385572"/>
              <a:chOff x="2857488" y="1071546"/>
              <a:chExt cx="571504" cy="571504"/>
            </a:xfrm>
          </p:grpSpPr>
          <p:grpSp>
            <p:nvGrpSpPr>
              <p:cNvPr id="46" name="Gruppieren 32"/>
              <p:cNvGrpSpPr>
                <a:grpSpLocks/>
              </p:cNvGrpSpPr>
              <p:nvPr/>
            </p:nvGrpSpPr>
            <p:grpSpPr bwMode="auto">
              <a:xfrm>
                <a:off x="2928908" y="1084233"/>
                <a:ext cx="428646" cy="558815"/>
                <a:chOff x="1785918" y="2857495"/>
                <a:chExt cx="1571639" cy="1785953"/>
              </a:xfrm>
            </p:grpSpPr>
            <p:sp>
              <p:nvSpPr>
                <p:cNvPr id="48" name="Ellipse 7"/>
                <p:cNvSpPr/>
                <p:nvPr/>
              </p:nvSpPr>
              <p:spPr>
                <a:xfrm>
                  <a:off x="2359692" y="2998608"/>
                  <a:ext cx="424091" cy="21607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/>
                </a:p>
              </p:txBody>
            </p:sp>
            <p:sp>
              <p:nvSpPr>
                <p:cNvPr id="49" name="Ellipse 8"/>
                <p:cNvSpPr/>
                <p:nvPr/>
              </p:nvSpPr>
              <p:spPr>
                <a:xfrm>
                  <a:off x="2359692" y="3430764"/>
                  <a:ext cx="424091" cy="21166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/>
                </a:p>
              </p:txBody>
            </p:sp>
            <p:sp>
              <p:nvSpPr>
                <p:cNvPr id="50" name="Ellipse 126"/>
                <p:cNvSpPr/>
                <p:nvPr/>
              </p:nvSpPr>
              <p:spPr>
                <a:xfrm>
                  <a:off x="1785918" y="3430764"/>
                  <a:ext cx="359231" cy="21166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/>
                </a:p>
              </p:txBody>
            </p:sp>
            <p:sp>
              <p:nvSpPr>
                <p:cNvPr id="51" name="Ellipse 10"/>
                <p:cNvSpPr/>
                <p:nvPr/>
              </p:nvSpPr>
              <p:spPr>
                <a:xfrm>
                  <a:off x="2359692" y="3858512"/>
                  <a:ext cx="424091" cy="21166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/>
                </a:p>
              </p:txBody>
            </p:sp>
            <p:sp>
              <p:nvSpPr>
                <p:cNvPr id="52" name="Ellipse 128"/>
                <p:cNvSpPr/>
                <p:nvPr/>
              </p:nvSpPr>
              <p:spPr>
                <a:xfrm>
                  <a:off x="2359692" y="4286257"/>
                  <a:ext cx="424091" cy="21607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/>
                </a:p>
              </p:txBody>
            </p:sp>
            <p:sp>
              <p:nvSpPr>
                <p:cNvPr id="53" name="Ellipse 129"/>
                <p:cNvSpPr/>
                <p:nvPr/>
              </p:nvSpPr>
              <p:spPr>
                <a:xfrm>
                  <a:off x="2998326" y="3858512"/>
                  <a:ext cx="359231" cy="21166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/>
                </a:p>
              </p:txBody>
            </p:sp>
            <p:cxnSp>
              <p:nvCxnSpPr>
                <p:cNvPr id="54" name="Gerade Verbindung 130"/>
                <p:cNvCxnSpPr/>
                <p:nvPr/>
              </p:nvCxnSpPr>
              <p:spPr>
                <a:xfrm rot="5400000">
                  <a:off x="1681255" y="3750472"/>
                  <a:ext cx="1785953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Gerade Verbindung 131"/>
                <p:cNvCxnSpPr>
                  <a:stCxn id="50" idx="6"/>
                </p:cNvCxnSpPr>
                <p:nvPr/>
              </p:nvCxnSpPr>
              <p:spPr>
                <a:xfrm>
                  <a:off x="2145149" y="3536599"/>
                  <a:ext cx="214543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Gerade Verbindung 132"/>
                <p:cNvCxnSpPr>
                  <a:stCxn id="52" idx="6"/>
                  <a:endCxn id="53" idx="4"/>
                </p:cNvCxnSpPr>
                <p:nvPr/>
              </p:nvCxnSpPr>
              <p:spPr>
                <a:xfrm flipV="1">
                  <a:off x="2783783" y="4070180"/>
                  <a:ext cx="394158" cy="321911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Gerade Verbindung 133"/>
                <p:cNvCxnSpPr>
                  <a:stCxn id="53" idx="0"/>
                </p:cNvCxnSpPr>
                <p:nvPr/>
              </p:nvCxnSpPr>
              <p:spPr>
                <a:xfrm rot="16200000" flipV="1">
                  <a:off x="2606033" y="3286604"/>
                  <a:ext cx="749659" cy="394158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Rechteck 123"/>
              <p:cNvSpPr/>
              <p:nvPr/>
            </p:nvSpPr>
            <p:spPr bwMode="auto">
              <a:xfrm>
                <a:off x="2857488" y="1071546"/>
                <a:ext cx="571504" cy="571504"/>
              </a:xfrm>
              <a:prstGeom prst="rect">
                <a:avLst/>
              </a:prstGeom>
              <a:noFill/>
              <a:ln w="25400" cap="flat" cmpd="sng" algn="ctr">
                <a:solidFill>
                  <a:schemeClr val="accent2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Rounded MT Bold" pitchFamily="34" charset="0"/>
                  <a:cs typeface="Arial" charset="0"/>
                </a:endParaRPr>
              </a:p>
            </p:txBody>
          </p:sp>
        </p:grpSp>
        <p:sp>
          <p:nvSpPr>
            <p:cNvPr id="27" name="Textfeld 91"/>
            <p:cNvSpPr txBox="1">
              <a:spLocks noChangeArrowheads="1"/>
            </p:cNvSpPr>
            <p:nvPr/>
          </p:nvSpPr>
          <p:spPr bwMode="auto">
            <a:xfrm>
              <a:off x="7359048" y="5929330"/>
              <a:ext cx="530959" cy="19932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000" b="1" dirty="0" err="1"/>
                <a:t>Msgs</a:t>
              </a:r>
              <a:endParaRPr lang="en-US" sz="1000" b="1" dirty="0"/>
            </a:p>
          </p:txBody>
        </p:sp>
        <p:grpSp>
          <p:nvGrpSpPr>
            <p:cNvPr id="28" name="Gruppieren 157"/>
            <p:cNvGrpSpPr/>
            <p:nvPr/>
          </p:nvGrpSpPr>
          <p:grpSpPr>
            <a:xfrm flipV="1">
              <a:off x="6858016" y="5186568"/>
              <a:ext cx="371673" cy="385572"/>
              <a:chOff x="2857488" y="1071546"/>
              <a:chExt cx="571504" cy="571504"/>
            </a:xfrm>
          </p:grpSpPr>
          <p:grpSp>
            <p:nvGrpSpPr>
              <p:cNvPr id="34" name="Gruppieren 32"/>
              <p:cNvGrpSpPr>
                <a:grpSpLocks/>
              </p:cNvGrpSpPr>
              <p:nvPr/>
            </p:nvGrpSpPr>
            <p:grpSpPr bwMode="auto">
              <a:xfrm>
                <a:off x="2928908" y="1084233"/>
                <a:ext cx="428646" cy="558815"/>
                <a:chOff x="1785918" y="2857495"/>
                <a:chExt cx="1571639" cy="1785953"/>
              </a:xfrm>
            </p:grpSpPr>
            <p:sp>
              <p:nvSpPr>
                <p:cNvPr id="36" name="Ellipse 7"/>
                <p:cNvSpPr/>
                <p:nvPr/>
              </p:nvSpPr>
              <p:spPr>
                <a:xfrm>
                  <a:off x="2359692" y="2998608"/>
                  <a:ext cx="424091" cy="21607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/>
                </a:p>
              </p:txBody>
            </p:sp>
            <p:sp>
              <p:nvSpPr>
                <p:cNvPr id="37" name="Ellipse 8"/>
                <p:cNvSpPr/>
                <p:nvPr/>
              </p:nvSpPr>
              <p:spPr>
                <a:xfrm>
                  <a:off x="2359692" y="3430764"/>
                  <a:ext cx="424091" cy="21166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/>
                </a:p>
              </p:txBody>
            </p:sp>
            <p:sp>
              <p:nvSpPr>
                <p:cNvPr id="38" name="Ellipse 100"/>
                <p:cNvSpPr/>
                <p:nvPr/>
              </p:nvSpPr>
              <p:spPr>
                <a:xfrm>
                  <a:off x="1785918" y="3430764"/>
                  <a:ext cx="359231" cy="21166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/>
                </a:p>
              </p:txBody>
            </p:sp>
            <p:sp>
              <p:nvSpPr>
                <p:cNvPr id="39" name="Ellipse 10"/>
                <p:cNvSpPr/>
                <p:nvPr/>
              </p:nvSpPr>
              <p:spPr>
                <a:xfrm>
                  <a:off x="2359692" y="3858512"/>
                  <a:ext cx="424091" cy="21166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/>
                </a:p>
              </p:txBody>
            </p:sp>
            <p:sp>
              <p:nvSpPr>
                <p:cNvPr id="40" name="Ellipse 102"/>
                <p:cNvSpPr/>
                <p:nvPr/>
              </p:nvSpPr>
              <p:spPr>
                <a:xfrm>
                  <a:off x="2359692" y="4286257"/>
                  <a:ext cx="424091" cy="216079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/>
                </a:p>
              </p:txBody>
            </p:sp>
            <p:sp>
              <p:nvSpPr>
                <p:cNvPr id="41" name="Ellipse 103"/>
                <p:cNvSpPr/>
                <p:nvPr/>
              </p:nvSpPr>
              <p:spPr>
                <a:xfrm>
                  <a:off x="2998326" y="3858512"/>
                  <a:ext cx="359231" cy="211668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400"/>
                </a:p>
              </p:txBody>
            </p:sp>
            <p:cxnSp>
              <p:nvCxnSpPr>
                <p:cNvPr id="42" name="Gerade Verbindung 104"/>
                <p:cNvCxnSpPr/>
                <p:nvPr/>
              </p:nvCxnSpPr>
              <p:spPr>
                <a:xfrm rot="5400000">
                  <a:off x="1681255" y="3750472"/>
                  <a:ext cx="1785953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Gerade Verbindung 105"/>
                <p:cNvCxnSpPr>
                  <a:stCxn id="38" idx="6"/>
                </p:cNvCxnSpPr>
                <p:nvPr/>
              </p:nvCxnSpPr>
              <p:spPr>
                <a:xfrm>
                  <a:off x="2145149" y="3536599"/>
                  <a:ext cx="214543" cy="0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Gerade Verbindung 106"/>
                <p:cNvCxnSpPr>
                  <a:stCxn id="40" idx="6"/>
                  <a:endCxn id="41" idx="4"/>
                </p:cNvCxnSpPr>
                <p:nvPr/>
              </p:nvCxnSpPr>
              <p:spPr>
                <a:xfrm flipV="1">
                  <a:off x="2783783" y="4070180"/>
                  <a:ext cx="394158" cy="321911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Gerade Verbindung 107"/>
                <p:cNvCxnSpPr>
                  <a:stCxn id="41" idx="0"/>
                </p:cNvCxnSpPr>
                <p:nvPr/>
              </p:nvCxnSpPr>
              <p:spPr>
                <a:xfrm rot="16200000" flipV="1">
                  <a:off x="2606033" y="3286604"/>
                  <a:ext cx="749659" cy="394158"/>
                </a:xfrm>
                <a:prstGeom prst="line">
                  <a:avLst/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Rechteck 97"/>
              <p:cNvSpPr/>
              <p:nvPr/>
            </p:nvSpPr>
            <p:spPr bwMode="auto">
              <a:xfrm>
                <a:off x="2857488" y="1071546"/>
                <a:ext cx="571504" cy="571504"/>
              </a:xfrm>
              <a:prstGeom prst="rect">
                <a:avLst/>
              </a:prstGeom>
              <a:noFill/>
              <a:ln w="25400" cap="flat" cmpd="sng" algn="ctr">
                <a:solidFill>
                  <a:schemeClr val="accent2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Rounded MT Bold" pitchFamily="34" charset="0"/>
                  <a:cs typeface="Arial" charset="0"/>
                </a:endParaRPr>
              </a:p>
            </p:txBody>
          </p:sp>
        </p:grpSp>
        <p:sp>
          <p:nvSpPr>
            <p:cNvPr id="29" name="Pfeil nach oben und unten 135"/>
            <p:cNvSpPr/>
            <p:nvPr/>
          </p:nvSpPr>
          <p:spPr>
            <a:xfrm>
              <a:off x="6572264" y="5143512"/>
              <a:ext cx="214314" cy="428628"/>
            </a:xfrm>
            <a:prstGeom prst="up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0" name="Gerade Verbindung 136"/>
            <p:cNvCxnSpPr/>
            <p:nvPr/>
          </p:nvCxnSpPr>
          <p:spPr>
            <a:xfrm>
              <a:off x="5715008" y="5429264"/>
              <a:ext cx="349473" cy="5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138"/>
            <p:cNvCxnSpPr/>
            <p:nvPr/>
          </p:nvCxnSpPr>
          <p:spPr>
            <a:xfrm>
              <a:off x="7215206" y="5429264"/>
              <a:ext cx="349473" cy="5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139"/>
            <p:cNvCxnSpPr/>
            <p:nvPr/>
          </p:nvCxnSpPr>
          <p:spPr>
            <a:xfrm>
              <a:off x="5286380" y="5929330"/>
              <a:ext cx="840093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feld 91"/>
            <p:cNvSpPr txBox="1">
              <a:spLocks noChangeArrowheads="1"/>
            </p:cNvSpPr>
            <p:nvPr/>
          </p:nvSpPr>
          <p:spPr bwMode="auto">
            <a:xfrm>
              <a:off x="5429256" y="5958700"/>
              <a:ext cx="530959" cy="19525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000" b="1" dirty="0" err="1"/>
                <a:t>Msgs</a:t>
              </a:r>
              <a:endParaRPr lang="en-US" sz="1000" b="1" dirty="0"/>
            </a:p>
          </p:txBody>
        </p:sp>
      </p:grpSp>
      <p:sp>
        <p:nvSpPr>
          <p:cNvPr id="92" name="Abgerundetes Rechteck 142"/>
          <p:cNvSpPr/>
          <p:nvPr/>
        </p:nvSpPr>
        <p:spPr>
          <a:xfrm>
            <a:off x="1241630" y="2708920"/>
            <a:ext cx="6429420" cy="22145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Dynamic adaption achieved by: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Service Composition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&amp; Processing of Workflow-Descriptions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Foster short term flexibility</a:t>
            </a:r>
          </a:p>
        </p:txBody>
      </p:sp>
    </p:spTree>
    <p:extLst>
      <p:ext uri="{BB962C8B-B14F-4D97-AF65-F5344CB8AC3E}">
        <p14:creationId xmlns:p14="http://schemas.microsoft.com/office/powerpoint/2010/main" val="100704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 txBox="1">
            <a:spLocks/>
          </p:cNvSpPr>
          <p:nvPr/>
        </p:nvSpPr>
        <p:spPr bwMode="auto">
          <a:xfrm>
            <a:off x="566555" y="2753925"/>
            <a:ext cx="792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GB" sz="3600" dirty="0" smtClean="0"/>
              <a:t>Service Selection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9982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 Selection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Service Composition Approaches</a:t>
            </a:r>
          </a:p>
          <a:p>
            <a:pPr lvl="1"/>
            <a:r>
              <a:rPr lang="en-GB" dirty="0" smtClean="0"/>
              <a:t>Manually (supported by tools)</a:t>
            </a:r>
          </a:p>
          <a:p>
            <a:pPr lvl="1"/>
            <a:r>
              <a:rPr lang="en-US" dirty="0"/>
              <a:t>Templates (predefined structure, delayed completion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Genetic algorithms (automatic but time consuming process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Compose few coarse grain modules / partial </a:t>
            </a:r>
            <a:r>
              <a:rPr lang="en-US" dirty="0" smtClean="0"/>
              <a:t>workflows</a:t>
            </a:r>
          </a:p>
          <a:p>
            <a:pPr lvl="1"/>
            <a:r>
              <a:rPr lang="en-US" dirty="0"/>
              <a:t>Compose fine grained building blocks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364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 Selection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Composition approaches differ according to</a:t>
            </a:r>
          </a:p>
          <a:p>
            <a:pPr lvl="1"/>
            <a:r>
              <a:rPr lang="en-US" dirty="0" smtClean="0"/>
              <a:t>Tradeoff: When to perform vs. Information availability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Design time: General requirements and protocols are known</a:t>
            </a:r>
          </a:p>
          <a:p>
            <a:pPr lvl="2"/>
            <a:r>
              <a:rPr lang="en-US" dirty="0" smtClean="0"/>
              <a:t>Deployment time: General application requirements and system constraints are known</a:t>
            </a:r>
          </a:p>
          <a:p>
            <a:pPr lvl="2"/>
            <a:r>
              <a:rPr lang="en-US" dirty="0" smtClean="0"/>
              <a:t>Run time: User requirements and available resources are known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Flexibility</a:t>
            </a:r>
          </a:p>
          <a:p>
            <a:pPr lvl="1"/>
            <a:r>
              <a:rPr lang="en-US" dirty="0" smtClean="0"/>
              <a:t>Effort for calculation</a:t>
            </a:r>
          </a:p>
          <a:p>
            <a:r>
              <a:rPr lang="en-US" dirty="0" smtClean="0"/>
              <a:t>It is unlikely that one approach is always optimal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69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 Selection Process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899592" y="836712"/>
            <a:ext cx="7493378" cy="5256584"/>
            <a:chOff x="1475656" y="1628800"/>
            <a:chExt cx="7004520" cy="4855255"/>
          </a:xfrm>
        </p:grpSpPr>
        <p:grpSp>
          <p:nvGrpSpPr>
            <p:cNvPr id="5" name="Gruppieren 7"/>
            <p:cNvGrpSpPr/>
            <p:nvPr/>
          </p:nvGrpSpPr>
          <p:grpSpPr>
            <a:xfrm>
              <a:off x="3131840" y="1628800"/>
              <a:ext cx="2592288" cy="792088"/>
              <a:chOff x="2987824" y="1844824"/>
              <a:chExt cx="2592288" cy="792088"/>
            </a:xfrm>
          </p:grpSpPr>
          <p:sp>
            <p:nvSpPr>
              <p:cNvPr id="67" name="Abgerundetes Rechteck 4"/>
              <p:cNvSpPr/>
              <p:nvPr/>
            </p:nvSpPr>
            <p:spPr>
              <a:xfrm>
                <a:off x="2987824" y="1844824"/>
                <a:ext cx="2592288" cy="79208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t" anchorCtr="0"/>
              <a:lstStyle/>
              <a:p>
                <a:pPr algn="ctr">
                  <a:defRPr/>
                </a:pPr>
                <a:r>
                  <a:rPr lang="en-US" sz="1200" b="1" dirty="0" smtClean="0"/>
                  <a:t>Application</a:t>
                </a:r>
                <a:endParaRPr lang="en-US" sz="1200" b="1" dirty="0"/>
              </a:p>
            </p:txBody>
          </p:sp>
          <p:sp>
            <p:nvSpPr>
              <p:cNvPr id="68" name="Parallelogramm 6"/>
              <p:cNvSpPr/>
              <p:nvPr/>
            </p:nvSpPr>
            <p:spPr>
              <a:xfrm>
                <a:off x="3491880" y="2204864"/>
                <a:ext cx="1584176" cy="288032"/>
              </a:xfrm>
              <a:prstGeom prst="parallelogram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</a:rPr>
                  <a:t>Requirements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Rechteck 8"/>
            <p:cNvSpPr/>
            <p:nvPr/>
          </p:nvSpPr>
          <p:spPr>
            <a:xfrm>
              <a:off x="1475656" y="4797152"/>
              <a:ext cx="1224136" cy="1656184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Conventional</a:t>
              </a:r>
            </a:p>
            <a:p>
              <a:pPr algn="ctr"/>
              <a:endParaRPr lang="en-US" sz="1200" b="1" dirty="0" smtClean="0">
                <a:solidFill>
                  <a:schemeClr val="tx1"/>
                </a:solidFill>
              </a:endParaRPr>
            </a:p>
            <a:p>
              <a:r>
                <a:rPr lang="en-US" sz="1200" b="1" dirty="0" smtClean="0">
                  <a:solidFill>
                    <a:schemeClr val="tx1"/>
                  </a:solidFill>
                </a:rPr>
                <a:t>TCP/IP</a:t>
              </a:r>
            </a:p>
            <a:p>
              <a:r>
                <a:rPr lang="en-US" sz="1200" b="1" dirty="0" smtClean="0">
                  <a:solidFill>
                    <a:schemeClr val="tx1"/>
                  </a:solidFill>
                </a:rPr>
                <a:t>UDP/IP</a:t>
              </a:r>
            </a:p>
            <a:p>
              <a:r>
                <a:rPr lang="en-US" sz="1200" b="1" dirty="0" smtClean="0">
                  <a:solidFill>
                    <a:schemeClr val="tx1"/>
                  </a:solidFill>
                </a:rPr>
                <a:t>SCTP/IP</a:t>
              </a:r>
            </a:p>
            <a:p>
              <a:r>
                <a:rPr lang="en-US" sz="1200" b="1" dirty="0" smtClean="0">
                  <a:solidFill>
                    <a:schemeClr val="tx1"/>
                  </a:solidFill>
                </a:rPr>
                <a:t>…</a:t>
              </a:r>
            </a:p>
            <a:p>
              <a:endParaRPr lang="en-US" sz="1200" b="1" dirty="0">
                <a:solidFill>
                  <a:schemeClr val="tx1"/>
                </a:solidFill>
              </a:endParaRPr>
            </a:p>
          </p:txBody>
        </p:sp>
        <p:grpSp>
          <p:nvGrpSpPr>
            <p:cNvPr id="7" name="Gruppieren 50"/>
            <p:cNvGrpSpPr/>
            <p:nvPr/>
          </p:nvGrpSpPr>
          <p:grpSpPr>
            <a:xfrm>
              <a:off x="2915816" y="4797152"/>
              <a:ext cx="1224136" cy="1656184"/>
              <a:chOff x="2915816" y="4509120"/>
              <a:chExt cx="1224136" cy="1656184"/>
            </a:xfrm>
          </p:grpSpPr>
          <p:sp>
            <p:nvSpPr>
              <p:cNvPr id="50" name="Rechteck 9"/>
              <p:cNvSpPr/>
              <p:nvPr/>
            </p:nvSpPr>
            <p:spPr>
              <a:xfrm>
                <a:off x="2915816" y="4509120"/>
                <a:ext cx="1224136" cy="165618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</a:rPr>
                  <a:t>Compound</a:t>
                </a:r>
              </a:p>
              <a:p>
                <a:pPr algn="ctr"/>
                <a:endParaRPr lang="en-US" sz="1200" b="1" dirty="0" smtClean="0">
                  <a:solidFill>
                    <a:schemeClr val="tx1"/>
                  </a:solidFill>
                </a:endParaRPr>
              </a:p>
              <a:p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Rechteck 47"/>
              <p:cNvSpPr/>
              <p:nvPr/>
            </p:nvSpPr>
            <p:spPr>
              <a:xfrm>
                <a:off x="3059832" y="4869160"/>
                <a:ext cx="1008112" cy="122413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uppieren 48"/>
              <p:cNvGrpSpPr/>
              <p:nvPr/>
            </p:nvGrpSpPr>
            <p:grpSpPr>
              <a:xfrm>
                <a:off x="2987824" y="4797152"/>
                <a:ext cx="1008112" cy="1224136"/>
                <a:chOff x="3059832" y="4725144"/>
                <a:chExt cx="1008112" cy="1224136"/>
              </a:xfrm>
            </p:grpSpPr>
            <p:sp>
              <p:nvSpPr>
                <p:cNvPr id="53" name="Rechteck 46"/>
                <p:cNvSpPr/>
                <p:nvPr/>
              </p:nvSpPr>
              <p:spPr>
                <a:xfrm>
                  <a:off x="3059832" y="4725144"/>
                  <a:ext cx="1008112" cy="1224136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4" name="Gruppieren 20"/>
                <p:cNvGrpSpPr/>
                <p:nvPr/>
              </p:nvGrpSpPr>
              <p:grpSpPr>
                <a:xfrm>
                  <a:off x="3131840" y="4797154"/>
                  <a:ext cx="864096" cy="1118892"/>
                  <a:chOff x="4499991" y="4077072"/>
                  <a:chExt cx="1036915" cy="1322326"/>
                </a:xfrm>
              </p:grpSpPr>
              <p:sp>
                <p:nvSpPr>
                  <p:cNvPr id="59" name="Ellipse 21"/>
                  <p:cNvSpPr/>
                  <p:nvPr/>
                </p:nvSpPr>
                <p:spPr>
                  <a:xfrm>
                    <a:off x="4499992" y="4077072"/>
                    <a:ext cx="432048" cy="216024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Ellipse 22"/>
                  <p:cNvSpPr/>
                  <p:nvPr/>
                </p:nvSpPr>
                <p:spPr>
                  <a:xfrm>
                    <a:off x="4499992" y="4437112"/>
                    <a:ext cx="432048" cy="216024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Ellipse 23"/>
                  <p:cNvSpPr/>
                  <p:nvPr/>
                </p:nvSpPr>
                <p:spPr>
                  <a:xfrm>
                    <a:off x="4499992" y="4797152"/>
                    <a:ext cx="432048" cy="216024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2" name="Gerade Verbindung 24"/>
                  <p:cNvCxnSpPr>
                    <a:stCxn id="59" idx="4"/>
                    <a:endCxn id="60" idx="0"/>
                  </p:cNvCxnSpPr>
                  <p:nvPr/>
                </p:nvCxnSpPr>
                <p:spPr>
                  <a:xfrm rot="5400000">
                    <a:off x="4644008" y="4365104"/>
                    <a:ext cx="144016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Gerade Verbindung 25"/>
                  <p:cNvCxnSpPr>
                    <a:stCxn id="64" idx="4"/>
                    <a:endCxn id="61" idx="0"/>
                  </p:cNvCxnSpPr>
                  <p:nvPr/>
                </p:nvCxnSpPr>
                <p:spPr>
                  <a:xfrm rot="5400000">
                    <a:off x="4936620" y="4412890"/>
                    <a:ext cx="163657" cy="604867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Ellipse 26"/>
                  <p:cNvSpPr/>
                  <p:nvPr/>
                </p:nvSpPr>
                <p:spPr>
                  <a:xfrm>
                    <a:off x="5104858" y="4417471"/>
                    <a:ext cx="432048" cy="216024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Ellipse 37"/>
                  <p:cNvSpPr/>
                  <p:nvPr/>
                </p:nvSpPr>
                <p:spPr>
                  <a:xfrm>
                    <a:off x="5104857" y="5183374"/>
                    <a:ext cx="432048" cy="216024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Ellipse 38"/>
                  <p:cNvSpPr/>
                  <p:nvPr/>
                </p:nvSpPr>
                <p:spPr>
                  <a:xfrm>
                    <a:off x="4499991" y="5183374"/>
                    <a:ext cx="432048" cy="216024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55" name="Gerade Verbindung 30"/>
                <p:cNvCxnSpPr>
                  <a:stCxn id="60" idx="4"/>
                  <a:endCxn id="61" idx="0"/>
                </p:cNvCxnSpPr>
                <p:nvPr/>
              </p:nvCxnSpPr>
              <p:spPr>
                <a:xfrm rot="5400000">
                  <a:off x="3250931" y="5345520"/>
                  <a:ext cx="121859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Gerade Verbindung 32"/>
                <p:cNvCxnSpPr>
                  <a:stCxn id="64" idx="0"/>
                  <a:endCxn id="59" idx="6"/>
                </p:cNvCxnSpPr>
                <p:nvPr/>
              </p:nvCxnSpPr>
              <p:spPr>
                <a:xfrm rot="16200000" flipV="1">
                  <a:off x="3555581" y="4824849"/>
                  <a:ext cx="196635" cy="32403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Gerade Verbindung 42"/>
                <p:cNvCxnSpPr>
                  <a:stCxn id="61" idx="4"/>
                  <a:endCxn id="66" idx="0"/>
                </p:cNvCxnSpPr>
                <p:nvPr/>
              </p:nvCxnSpPr>
              <p:spPr>
                <a:xfrm rot="5400000">
                  <a:off x="3239854" y="5661249"/>
                  <a:ext cx="144013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Gerade Verbindung 45"/>
                <p:cNvCxnSpPr>
                  <a:stCxn id="61" idx="4"/>
                  <a:endCxn id="65" idx="0"/>
                </p:cNvCxnSpPr>
                <p:nvPr/>
              </p:nvCxnSpPr>
              <p:spPr>
                <a:xfrm rot="16200000" flipH="1">
                  <a:off x="3491882" y="5409221"/>
                  <a:ext cx="144013" cy="50405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" name="Gruppieren 51"/>
            <p:cNvGrpSpPr/>
            <p:nvPr/>
          </p:nvGrpSpPr>
          <p:grpSpPr>
            <a:xfrm>
              <a:off x="4355976" y="4797152"/>
              <a:ext cx="1224136" cy="1656184"/>
              <a:chOff x="2915816" y="4509120"/>
              <a:chExt cx="1224136" cy="1656184"/>
            </a:xfrm>
          </p:grpSpPr>
          <p:sp>
            <p:nvSpPr>
              <p:cNvPr id="35" name="Rechteck 52"/>
              <p:cNvSpPr/>
              <p:nvPr/>
            </p:nvSpPr>
            <p:spPr>
              <a:xfrm>
                <a:off x="2915816" y="4509120"/>
                <a:ext cx="1224136" cy="165618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</a:rPr>
                  <a:t>Template</a:t>
                </a:r>
              </a:p>
              <a:p>
                <a:pPr algn="ctr"/>
                <a:endParaRPr lang="en-US" sz="1200" b="1" dirty="0" smtClean="0">
                  <a:solidFill>
                    <a:schemeClr val="tx1"/>
                  </a:solidFill>
                </a:endParaRPr>
              </a:p>
              <a:p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hteck 53"/>
              <p:cNvSpPr/>
              <p:nvPr/>
            </p:nvSpPr>
            <p:spPr>
              <a:xfrm>
                <a:off x="3059832" y="4869160"/>
                <a:ext cx="1008112" cy="122413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uppieren 54"/>
              <p:cNvGrpSpPr/>
              <p:nvPr/>
            </p:nvGrpSpPr>
            <p:grpSpPr>
              <a:xfrm>
                <a:off x="2987824" y="4797152"/>
                <a:ext cx="1008112" cy="1224136"/>
                <a:chOff x="3059832" y="4725144"/>
                <a:chExt cx="1008112" cy="1224136"/>
              </a:xfrm>
            </p:grpSpPr>
            <p:sp>
              <p:nvSpPr>
                <p:cNvPr id="38" name="Rechteck 55"/>
                <p:cNvSpPr/>
                <p:nvPr/>
              </p:nvSpPr>
              <p:spPr>
                <a:xfrm>
                  <a:off x="3059832" y="4725144"/>
                  <a:ext cx="1008112" cy="1224136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9" name="Gruppieren 56"/>
                <p:cNvGrpSpPr/>
                <p:nvPr/>
              </p:nvGrpSpPr>
              <p:grpSpPr>
                <a:xfrm>
                  <a:off x="3131840" y="4797160"/>
                  <a:ext cx="864096" cy="1118894"/>
                  <a:chOff x="4499991" y="4077072"/>
                  <a:chExt cx="1036915" cy="1322326"/>
                </a:xfrm>
              </p:grpSpPr>
              <p:sp>
                <p:nvSpPr>
                  <p:cNvPr id="43" name="Ellipse 61"/>
                  <p:cNvSpPr/>
                  <p:nvPr/>
                </p:nvSpPr>
                <p:spPr>
                  <a:xfrm>
                    <a:off x="4499992" y="4077072"/>
                    <a:ext cx="432048" cy="216024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Ellipse 62"/>
                  <p:cNvSpPr/>
                  <p:nvPr/>
                </p:nvSpPr>
                <p:spPr>
                  <a:xfrm>
                    <a:off x="4499992" y="4437112"/>
                    <a:ext cx="432048" cy="216024"/>
                  </a:xfrm>
                  <a:prstGeom prst="ellipse">
                    <a:avLst/>
                  </a:prstGeom>
                  <a:ln>
                    <a:prstDash val="sysDot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Ellipse 63"/>
                  <p:cNvSpPr/>
                  <p:nvPr/>
                </p:nvSpPr>
                <p:spPr>
                  <a:xfrm>
                    <a:off x="4499992" y="4797152"/>
                    <a:ext cx="432048" cy="216024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6" name="Gerade Verbindung 64"/>
                  <p:cNvCxnSpPr>
                    <a:stCxn id="43" idx="4"/>
                    <a:endCxn id="44" idx="0"/>
                  </p:cNvCxnSpPr>
                  <p:nvPr/>
                </p:nvCxnSpPr>
                <p:spPr>
                  <a:xfrm rot="5400000">
                    <a:off x="4644008" y="4365104"/>
                    <a:ext cx="144016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Gerade Verbindung 65"/>
                  <p:cNvCxnSpPr>
                    <a:stCxn id="48" idx="4"/>
                    <a:endCxn id="45" idx="0"/>
                  </p:cNvCxnSpPr>
                  <p:nvPr/>
                </p:nvCxnSpPr>
                <p:spPr>
                  <a:xfrm rot="5400000">
                    <a:off x="4936620" y="4412890"/>
                    <a:ext cx="163657" cy="604867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8" name="Ellipse 66"/>
                  <p:cNvSpPr/>
                  <p:nvPr/>
                </p:nvSpPr>
                <p:spPr>
                  <a:xfrm>
                    <a:off x="5104858" y="4417471"/>
                    <a:ext cx="432048" cy="216024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Ellipse 68"/>
                  <p:cNvSpPr/>
                  <p:nvPr/>
                </p:nvSpPr>
                <p:spPr>
                  <a:xfrm>
                    <a:off x="4499991" y="5183374"/>
                    <a:ext cx="432048" cy="216024"/>
                  </a:xfrm>
                  <a:prstGeom prst="ellipse">
                    <a:avLst/>
                  </a:prstGeom>
                  <a:ln>
                    <a:prstDash val="sysDot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40" name="Gerade Verbindung 57"/>
                <p:cNvCxnSpPr>
                  <a:stCxn id="44" idx="4"/>
                  <a:endCxn id="45" idx="0"/>
                </p:cNvCxnSpPr>
                <p:nvPr/>
              </p:nvCxnSpPr>
              <p:spPr>
                <a:xfrm rot="5400000">
                  <a:off x="3250931" y="5345520"/>
                  <a:ext cx="121859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Gerade Verbindung 58"/>
                <p:cNvCxnSpPr>
                  <a:stCxn id="48" idx="0"/>
                  <a:endCxn id="43" idx="6"/>
                </p:cNvCxnSpPr>
                <p:nvPr/>
              </p:nvCxnSpPr>
              <p:spPr>
                <a:xfrm rot="16200000" flipV="1">
                  <a:off x="3555581" y="4824849"/>
                  <a:ext cx="196635" cy="324036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Gerade Verbindung 59"/>
                <p:cNvCxnSpPr>
                  <a:stCxn id="45" idx="4"/>
                  <a:endCxn id="49" idx="0"/>
                </p:cNvCxnSpPr>
                <p:nvPr/>
              </p:nvCxnSpPr>
              <p:spPr>
                <a:xfrm rot="5400000">
                  <a:off x="3239854" y="5661249"/>
                  <a:ext cx="144013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uppieren 92"/>
            <p:cNvGrpSpPr/>
            <p:nvPr/>
          </p:nvGrpSpPr>
          <p:grpSpPr>
            <a:xfrm>
              <a:off x="6444208" y="4797152"/>
              <a:ext cx="1224136" cy="1656184"/>
              <a:chOff x="6948264" y="4581128"/>
              <a:chExt cx="1224136" cy="1656184"/>
            </a:xfrm>
          </p:grpSpPr>
          <p:sp>
            <p:nvSpPr>
              <p:cNvPr id="28" name="Rechteck 70"/>
              <p:cNvSpPr/>
              <p:nvPr/>
            </p:nvSpPr>
            <p:spPr>
              <a:xfrm>
                <a:off x="6948264" y="4581128"/>
                <a:ext cx="1224136" cy="1656184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</a:rPr>
                  <a:t>S&amp;C</a:t>
                </a:r>
              </a:p>
              <a:p>
                <a:pPr algn="ctr"/>
                <a:endParaRPr lang="en-US" sz="1200" b="1" dirty="0" smtClean="0">
                  <a:solidFill>
                    <a:schemeClr val="tx1"/>
                  </a:solidFill>
                </a:endParaRPr>
              </a:p>
              <a:p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Ellipse 85"/>
              <p:cNvSpPr/>
              <p:nvPr/>
            </p:nvSpPr>
            <p:spPr>
              <a:xfrm>
                <a:off x="7092280" y="5157192"/>
                <a:ext cx="360040" cy="18279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Ellipse 87"/>
              <p:cNvSpPr/>
              <p:nvPr/>
            </p:nvSpPr>
            <p:spPr>
              <a:xfrm>
                <a:off x="7164288" y="5517232"/>
                <a:ext cx="360040" cy="18279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Ellipse 88"/>
              <p:cNvSpPr/>
              <p:nvPr/>
            </p:nvSpPr>
            <p:spPr>
              <a:xfrm>
                <a:off x="7596336" y="5661248"/>
                <a:ext cx="360040" cy="18279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Ellipse 89"/>
              <p:cNvSpPr/>
              <p:nvPr/>
            </p:nvSpPr>
            <p:spPr>
              <a:xfrm>
                <a:off x="7668344" y="5373216"/>
                <a:ext cx="360040" cy="18279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Ellipse 90"/>
              <p:cNvSpPr/>
              <p:nvPr/>
            </p:nvSpPr>
            <p:spPr>
              <a:xfrm>
                <a:off x="7524328" y="5949280"/>
                <a:ext cx="360040" cy="18279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Ellipse 91"/>
              <p:cNvSpPr/>
              <p:nvPr/>
            </p:nvSpPr>
            <p:spPr>
              <a:xfrm>
                <a:off x="7020272" y="5805264"/>
                <a:ext cx="360040" cy="18279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feld 93"/>
            <p:cNvSpPr txBox="1"/>
            <p:nvPr/>
          </p:nvSpPr>
          <p:spPr>
            <a:xfrm>
              <a:off x="5796136" y="544522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…</a:t>
              </a:r>
              <a:endParaRPr lang="en-US" b="1" dirty="0"/>
            </a:p>
          </p:txBody>
        </p:sp>
        <p:cxnSp>
          <p:nvCxnSpPr>
            <p:cNvPr id="11" name="Gerade Verbindung 5"/>
            <p:cNvCxnSpPr>
              <a:stCxn id="68" idx="4"/>
              <a:endCxn id="18" idx="0"/>
            </p:cNvCxnSpPr>
            <p:nvPr/>
          </p:nvCxnSpPr>
          <p:spPr>
            <a:xfrm rot="5400000">
              <a:off x="4067944" y="2636912"/>
              <a:ext cx="720080" cy="0"/>
            </a:xfrm>
            <a:prstGeom prst="line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99"/>
            <p:cNvCxnSpPr>
              <a:stCxn id="6" idx="0"/>
            </p:cNvCxnSpPr>
            <p:nvPr/>
          </p:nvCxnSpPr>
          <p:spPr>
            <a:xfrm rot="5400000" flipH="1" flipV="1">
              <a:off x="2573778" y="3519010"/>
              <a:ext cx="792088" cy="1764196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02"/>
            <p:cNvCxnSpPr>
              <a:stCxn id="50" idx="0"/>
            </p:cNvCxnSpPr>
            <p:nvPr/>
          </p:nvCxnSpPr>
          <p:spPr>
            <a:xfrm rot="5400000" flipH="1" flipV="1">
              <a:off x="3437874" y="4167082"/>
              <a:ext cx="720080" cy="54006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05"/>
            <p:cNvCxnSpPr>
              <a:stCxn id="35" idx="0"/>
            </p:cNvCxnSpPr>
            <p:nvPr/>
          </p:nvCxnSpPr>
          <p:spPr>
            <a:xfrm rot="16200000" flipV="1">
              <a:off x="4517994" y="4347102"/>
              <a:ext cx="648072" cy="252028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08"/>
            <p:cNvCxnSpPr>
              <a:stCxn id="28" idx="0"/>
            </p:cNvCxnSpPr>
            <p:nvPr/>
          </p:nvCxnSpPr>
          <p:spPr>
            <a:xfrm rot="16200000" flipV="1">
              <a:off x="5742130" y="3483006"/>
              <a:ext cx="1008112" cy="162018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11"/>
            <p:cNvCxnSpPr/>
            <p:nvPr/>
          </p:nvCxnSpPr>
          <p:spPr>
            <a:xfrm rot="16200000" flipH="1">
              <a:off x="4644008" y="4293096"/>
              <a:ext cx="720080" cy="288032"/>
            </a:xfrm>
            <a:prstGeom prst="line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14"/>
            <p:cNvCxnSpPr/>
            <p:nvPr/>
          </p:nvCxnSpPr>
          <p:spPr>
            <a:xfrm>
              <a:off x="5508104" y="3645024"/>
              <a:ext cx="1800200" cy="1152128"/>
            </a:xfrm>
            <a:prstGeom prst="line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aute 95"/>
            <p:cNvSpPr/>
            <p:nvPr/>
          </p:nvSpPr>
          <p:spPr>
            <a:xfrm>
              <a:off x="3131840" y="2996952"/>
              <a:ext cx="2592288" cy="1296144"/>
            </a:xfrm>
            <a:prstGeom prst="diamon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Service</a:t>
              </a:r>
              <a:br>
                <a:rPr lang="en-US" dirty="0" smtClean="0"/>
              </a:br>
              <a:r>
                <a:rPr lang="en-US" dirty="0" smtClean="0"/>
                <a:t>Broker</a:t>
              </a:r>
              <a:endParaRPr lang="en-US" dirty="0"/>
            </a:p>
          </p:txBody>
        </p:sp>
        <p:sp>
          <p:nvSpPr>
            <p:cNvPr id="19" name="Textfeld 126"/>
            <p:cNvSpPr txBox="1"/>
            <p:nvPr/>
          </p:nvSpPr>
          <p:spPr>
            <a:xfrm>
              <a:off x="3779912" y="4365104"/>
              <a:ext cx="9764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/>
                <a:t>Offerings</a:t>
              </a:r>
              <a:endParaRPr lang="en-US" sz="1400" b="1" i="1" dirty="0"/>
            </a:p>
          </p:txBody>
        </p:sp>
        <p:sp>
          <p:nvSpPr>
            <p:cNvPr id="20" name="Rechteck 127"/>
            <p:cNvSpPr/>
            <p:nvPr/>
          </p:nvSpPr>
          <p:spPr>
            <a:xfrm>
              <a:off x="3131840" y="2564904"/>
              <a:ext cx="2592288" cy="2880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Network Abstraction API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Gewinkelte Verbindung 129"/>
            <p:cNvCxnSpPr>
              <a:stCxn id="18" idx="1"/>
              <a:endCxn id="20" idx="1"/>
            </p:cNvCxnSpPr>
            <p:nvPr/>
          </p:nvCxnSpPr>
          <p:spPr>
            <a:xfrm rot="10800000">
              <a:off x="3131840" y="2708920"/>
              <a:ext cx="1588" cy="936104"/>
            </a:xfrm>
            <a:prstGeom prst="bentConnector3">
              <a:avLst>
                <a:gd name="adj1" fmla="val 14395466"/>
              </a:avLst>
            </a:prstGeom>
            <a:ln w="254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130"/>
            <p:cNvSpPr txBox="1"/>
            <p:nvPr/>
          </p:nvSpPr>
          <p:spPr>
            <a:xfrm>
              <a:off x="1907704" y="2924944"/>
              <a:ext cx="9204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i="1" dirty="0" smtClean="0">
                  <a:solidFill>
                    <a:srgbClr val="92D050"/>
                  </a:solidFill>
                </a:rPr>
                <a:t>Selected</a:t>
              </a:r>
              <a:br>
                <a:rPr lang="en-US" sz="1400" b="1" i="1" dirty="0" smtClean="0">
                  <a:solidFill>
                    <a:srgbClr val="92D050"/>
                  </a:solidFill>
                </a:rPr>
              </a:br>
              <a:r>
                <a:rPr lang="en-US" sz="1400" b="1" i="1" dirty="0" smtClean="0">
                  <a:solidFill>
                    <a:srgbClr val="92D050"/>
                  </a:solidFill>
                </a:rPr>
                <a:t>Service</a:t>
              </a:r>
              <a:endParaRPr lang="en-US" sz="1400" b="1" i="1" dirty="0">
                <a:solidFill>
                  <a:srgbClr val="92D050"/>
                </a:solidFill>
              </a:endParaRPr>
            </a:p>
          </p:txBody>
        </p:sp>
        <p:sp>
          <p:nvSpPr>
            <p:cNvPr id="23" name="Textfeld 132"/>
            <p:cNvSpPr txBox="1"/>
            <p:nvPr/>
          </p:nvSpPr>
          <p:spPr>
            <a:xfrm>
              <a:off x="6588224" y="4077072"/>
              <a:ext cx="1378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C00000"/>
                  </a:solidFill>
                </a:rPr>
                <a:t>Requirements</a:t>
              </a:r>
              <a:endParaRPr lang="en-US" sz="14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24" name="Geschweifte Klammer rechts 134"/>
            <p:cNvSpPr/>
            <p:nvPr/>
          </p:nvSpPr>
          <p:spPr>
            <a:xfrm>
              <a:off x="7812360" y="4797152"/>
              <a:ext cx="360040" cy="1656184"/>
            </a:xfrm>
            <a:prstGeom prst="rightBrace">
              <a:avLst>
                <a:gd name="adj1" fmla="val 40079"/>
                <a:gd name="adj2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Gerade Verbindung 67"/>
            <p:cNvCxnSpPr>
              <a:stCxn id="20" idx="3"/>
            </p:cNvCxnSpPr>
            <p:nvPr/>
          </p:nvCxnSpPr>
          <p:spPr>
            <a:xfrm>
              <a:off x="5724128" y="2708920"/>
              <a:ext cx="792088" cy="0"/>
            </a:xfrm>
            <a:prstGeom prst="line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feld 72"/>
            <p:cNvSpPr txBox="1"/>
            <p:nvPr/>
          </p:nvSpPr>
          <p:spPr>
            <a:xfrm>
              <a:off x="5940152" y="2780928"/>
              <a:ext cx="2422894" cy="2842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bg2"/>
                  </a:solidFill>
                </a:rPr>
                <a:t>Access  to Service Provider</a:t>
              </a:r>
              <a:endParaRPr lang="en-US" sz="1400" b="1" i="1" dirty="0">
                <a:solidFill>
                  <a:schemeClr val="bg2"/>
                </a:solidFill>
              </a:endParaRPr>
            </a:p>
          </p:txBody>
        </p:sp>
        <p:sp>
          <p:nvSpPr>
            <p:cNvPr id="27" name="Textfeld 133"/>
            <p:cNvSpPr txBox="1"/>
            <p:nvPr/>
          </p:nvSpPr>
          <p:spPr>
            <a:xfrm rot="5400000">
              <a:off x="7476536" y="5480414"/>
              <a:ext cx="16995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 smtClean="0"/>
                <a:t>Service Providers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1500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33745"/>
            <a:ext cx="8424936" cy="5400600"/>
          </a:xfrm>
        </p:spPr>
        <p:txBody>
          <a:bodyPr>
            <a:normAutofit/>
          </a:bodyPr>
          <a:lstStyle/>
          <a:p>
            <a:r>
              <a:rPr lang="en-US" dirty="0" smtClean="0"/>
              <a:t>Motivation for SONATE</a:t>
            </a:r>
          </a:p>
          <a:p>
            <a:r>
              <a:rPr lang="en-US" dirty="0" smtClean="0"/>
              <a:t>Overview of SONATE Concepts and Terminologies</a:t>
            </a:r>
          </a:p>
          <a:p>
            <a:pPr lvl="1"/>
            <a:r>
              <a:rPr lang="en-US" dirty="0" smtClean="0"/>
              <a:t>Building Blocks</a:t>
            </a:r>
          </a:p>
          <a:p>
            <a:pPr lvl="1"/>
            <a:r>
              <a:rPr lang="en-US" dirty="0" smtClean="0"/>
              <a:t>Workflows</a:t>
            </a:r>
          </a:p>
          <a:p>
            <a:pPr lvl="1"/>
            <a:r>
              <a:rPr lang="en-US" dirty="0" smtClean="0"/>
              <a:t>Framework</a:t>
            </a:r>
          </a:p>
          <a:p>
            <a:pPr lvl="1"/>
            <a:r>
              <a:rPr lang="en-US" dirty="0" smtClean="0"/>
              <a:t>Service Composition</a:t>
            </a:r>
          </a:p>
          <a:p>
            <a:r>
              <a:rPr lang="en-US" dirty="0" smtClean="0"/>
              <a:t>Service Selection</a:t>
            </a:r>
            <a:endParaRPr lang="en-US" dirty="0"/>
          </a:p>
          <a:p>
            <a:r>
              <a:rPr lang="en-US" dirty="0" smtClean="0"/>
              <a:t>Conclusions and Outlook</a:t>
            </a:r>
          </a:p>
          <a:p>
            <a:r>
              <a:rPr lang="en-US" dirty="0" smtClean="0"/>
              <a:t>Discussion</a:t>
            </a:r>
            <a:endParaRPr lang="en-US" dirty="0"/>
          </a:p>
          <a:p>
            <a:pPr marL="11430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929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Requirements: Service Selection</a:t>
            </a:r>
            <a:endParaRPr lang="en-GB" dirty="0"/>
          </a:p>
        </p:txBody>
      </p:sp>
      <p:sp>
        <p:nvSpPr>
          <p:cNvPr id="69" name="Content Placeholder 2"/>
          <p:cNvSpPr>
            <a:spLocks noGrp="1"/>
          </p:cNvSpPr>
          <p:nvPr>
            <p:ph idx="1"/>
          </p:nvPr>
        </p:nvSpPr>
        <p:spPr>
          <a:xfrm>
            <a:off x="467544" y="1133745"/>
            <a:ext cx="8424936" cy="5175575"/>
          </a:xfrm>
        </p:spPr>
        <p:txBody>
          <a:bodyPr/>
          <a:lstStyle/>
          <a:p>
            <a:r>
              <a:rPr lang="de-DE" dirty="0"/>
              <a:t>Service Description</a:t>
            </a:r>
          </a:p>
          <a:p>
            <a:pPr lvl="1"/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comparing</a:t>
            </a:r>
            <a:r>
              <a:rPr lang="de-DE" dirty="0"/>
              <a:t>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offered</a:t>
            </a:r>
            <a:r>
              <a:rPr lang="de-DE" dirty="0"/>
              <a:t> </a:t>
            </a:r>
            <a:r>
              <a:rPr lang="de-DE" dirty="0" err="1" smtClean="0"/>
              <a:t>services</a:t>
            </a:r>
            <a:endParaRPr lang="de-DE" dirty="0" smtClean="0"/>
          </a:p>
          <a:p>
            <a:pPr marL="457200" lvl="1" indent="0">
              <a:buNone/>
            </a:pPr>
            <a:endParaRPr lang="de-DE" dirty="0"/>
          </a:p>
          <a:p>
            <a:r>
              <a:rPr lang="en-GB" dirty="0"/>
              <a:t>Service Selection Methodology</a:t>
            </a:r>
          </a:p>
          <a:p>
            <a:pPr lvl="1"/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getting</a:t>
            </a:r>
            <a:r>
              <a:rPr lang="de-DE" dirty="0"/>
              <a:t> </a:t>
            </a:r>
            <a:r>
              <a:rPr lang="de-DE" dirty="0" err="1"/>
              <a:t>suitable</a:t>
            </a:r>
            <a:r>
              <a:rPr lang="de-DE" dirty="0"/>
              <a:t> </a:t>
            </a:r>
            <a:r>
              <a:rPr lang="de-DE" dirty="0" err="1"/>
              <a:t>services</a:t>
            </a:r>
            <a:r>
              <a:rPr lang="de-DE" dirty="0"/>
              <a:t> </a:t>
            </a:r>
          </a:p>
          <a:p>
            <a:pPr lvl="1"/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getting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best</a:t>
            </a:r>
            <a:r>
              <a:rPr lang="de-DE" dirty="0"/>
              <a:t> </a:t>
            </a:r>
            <a:r>
              <a:rPr lang="de-DE" dirty="0" err="1"/>
              <a:t>service</a:t>
            </a:r>
            <a:r>
              <a:rPr lang="de-DE" dirty="0"/>
              <a:t> 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29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 Selection: Service Description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determine for a requested service</a:t>
            </a:r>
          </a:p>
          <a:p>
            <a:pPr lvl="1"/>
            <a:r>
              <a:rPr lang="en-US" dirty="0"/>
              <a:t>Which offered services are suitable</a:t>
            </a:r>
            <a:r>
              <a:rPr lang="en-GB" dirty="0"/>
              <a:t> </a:t>
            </a:r>
            <a:endParaRPr lang="en-GB" dirty="0" smtClean="0"/>
          </a:p>
          <a:p>
            <a:pPr marL="457200" lvl="1" indent="0">
              <a:buNone/>
            </a:pPr>
            <a:r>
              <a:rPr lang="en-GB" dirty="0"/>
              <a:t>	</a:t>
            </a:r>
            <a:r>
              <a:rPr lang="en-US" dirty="0"/>
              <a:t>(i.e. fulfills all compulsory requirements)</a:t>
            </a:r>
          </a:p>
          <a:p>
            <a:pPr lvl="1"/>
            <a:r>
              <a:rPr lang="en-US" dirty="0"/>
              <a:t>Which suitable service is optimal</a:t>
            </a:r>
          </a:p>
          <a:p>
            <a:pPr marL="457200" lvl="1" indent="0">
              <a:buNone/>
            </a:pPr>
            <a:r>
              <a:rPr lang="en-GB" dirty="0" smtClean="0"/>
              <a:t>	</a:t>
            </a:r>
            <a:r>
              <a:rPr lang="en-US" dirty="0"/>
              <a:t>(i.e. compare properties of service)</a:t>
            </a:r>
          </a:p>
          <a:p>
            <a:r>
              <a:rPr lang="en-US" dirty="0"/>
              <a:t>Describe services using two types of properties</a:t>
            </a:r>
          </a:p>
          <a:p>
            <a:pPr lvl="1"/>
            <a:r>
              <a:rPr lang="en-US" dirty="0"/>
              <a:t>Mandatory properties, attributes using absolute values</a:t>
            </a:r>
          </a:p>
          <a:p>
            <a:pPr lvl="2"/>
            <a:r>
              <a:rPr lang="en-US" dirty="0"/>
              <a:t>&lt;</a:t>
            </a:r>
            <a:r>
              <a:rPr lang="en-US" i="1" dirty="0" err="1"/>
              <a:t>PropID</a:t>
            </a:r>
            <a:r>
              <a:rPr lang="en-US" dirty="0"/>
              <a:t>, </a:t>
            </a:r>
            <a:r>
              <a:rPr lang="en-US" i="1" dirty="0"/>
              <a:t>lower-bound</a:t>
            </a:r>
            <a:r>
              <a:rPr lang="en-US" dirty="0"/>
              <a:t>, </a:t>
            </a:r>
            <a:r>
              <a:rPr lang="en-US" i="1" dirty="0"/>
              <a:t>upper-bound</a:t>
            </a:r>
            <a:r>
              <a:rPr lang="en-US" dirty="0"/>
              <a:t>&gt;</a:t>
            </a:r>
          </a:p>
          <a:p>
            <a:pPr lvl="2"/>
            <a:r>
              <a:rPr lang="en-US" dirty="0"/>
              <a:t>Examples: compare MTU size, average Bandwidth, Costs, </a:t>
            </a:r>
            <a:r>
              <a:rPr lang="en-US" dirty="0" smtClean="0"/>
              <a:t>…</a:t>
            </a:r>
            <a:endParaRPr lang="en-GB" dirty="0" smtClean="0"/>
          </a:p>
          <a:p>
            <a:pPr lvl="1"/>
            <a:r>
              <a:rPr lang="en-US" dirty="0"/>
              <a:t>Optional properties, attributes using absolute values</a:t>
            </a:r>
          </a:p>
          <a:p>
            <a:pPr lvl="2"/>
            <a:r>
              <a:rPr lang="en-US" dirty="0"/>
              <a:t>&lt;</a:t>
            </a:r>
            <a:r>
              <a:rPr lang="en-US" i="1" dirty="0" err="1"/>
              <a:t>PropID</a:t>
            </a:r>
            <a:r>
              <a:rPr lang="en-US" dirty="0"/>
              <a:t>, </a:t>
            </a:r>
            <a:r>
              <a:rPr lang="en-US" i="1" dirty="0"/>
              <a:t>rating</a:t>
            </a:r>
            <a:r>
              <a:rPr lang="en-US" dirty="0"/>
              <a:t>&gt;    </a:t>
            </a:r>
            <a:r>
              <a:rPr lang="en-US" i="1" dirty="0"/>
              <a:t>rating     </a:t>
            </a:r>
            <a:r>
              <a:rPr lang="en-US" dirty="0"/>
              <a:t>[-9,9]</a:t>
            </a:r>
          </a:p>
          <a:p>
            <a:pPr lvl="2"/>
            <a:r>
              <a:rPr lang="en-US" dirty="0"/>
              <a:t>Examples: decide to increase security vs. reduce delay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 Selection: Methodology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Service Selection Methodology</a:t>
            </a:r>
          </a:p>
          <a:p>
            <a:pPr lvl="1"/>
            <a:r>
              <a:rPr lang="en-US" dirty="0"/>
              <a:t>For getting an optimal service, optimization of optional properties is required</a:t>
            </a:r>
          </a:p>
          <a:p>
            <a:pPr lvl="1"/>
            <a:r>
              <a:rPr lang="en-US" dirty="0"/>
              <a:t>For example, security and delay of similar services  </a:t>
            </a:r>
          </a:p>
          <a:p>
            <a:pPr lvl="1"/>
            <a:r>
              <a:rPr lang="en-US" dirty="0"/>
              <a:t>We need Multiple Criteria Decision Analysis (MCDA)</a:t>
            </a:r>
          </a:p>
          <a:p>
            <a:pPr lvl="2"/>
            <a:r>
              <a:rPr lang="en-US" dirty="0"/>
              <a:t>Several </a:t>
            </a:r>
            <a:r>
              <a:rPr lang="en-US" dirty="0" smtClean="0"/>
              <a:t>algorithms (MAUT, AHP, ELECTRE III, </a:t>
            </a:r>
            <a:r>
              <a:rPr lang="en-US" dirty="0" err="1" smtClean="0"/>
              <a:t>Evamix</a:t>
            </a:r>
            <a:r>
              <a:rPr lang="en-US" dirty="0" smtClean="0"/>
              <a:t>) </a:t>
            </a:r>
            <a:r>
              <a:rPr lang="en-US" dirty="0"/>
              <a:t>exist for doing </a:t>
            </a:r>
            <a:r>
              <a:rPr lang="en-US" dirty="0" smtClean="0"/>
              <a:t>this</a:t>
            </a:r>
          </a:p>
          <a:p>
            <a:pPr lvl="1"/>
            <a:r>
              <a:rPr lang="en-US" dirty="0" smtClean="0"/>
              <a:t>Where as no other MCDA methods allow interdependence of different criteria, AHP does that</a:t>
            </a:r>
            <a:endParaRPr lang="en-US" dirty="0"/>
          </a:p>
          <a:p>
            <a:pPr lvl="1"/>
            <a:r>
              <a:rPr lang="en-US" dirty="0"/>
              <a:t>We used </a:t>
            </a:r>
            <a:r>
              <a:rPr lang="en-US" dirty="0" smtClean="0"/>
              <a:t>Analytic </a:t>
            </a:r>
            <a:r>
              <a:rPr lang="en-US" dirty="0"/>
              <a:t>Hierarchy Process (AHP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Checking consistency of evaluation measures</a:t>
            </a:r>
          </a:p>
          <a:p>
            <a:pPr lvl="2"/>
            <a:r>
              <a:rPr lang="en-US" dirty="0"/>
              <a:t>Reduces biased behavior in decision making process</a:t>
            </a:r>
          </a:p>
          <a:p>
            <a:pPr lvl="1"/>
            <a:r>
              <a:rPr lang="en-US" dirty="0"/>
              <a:t>AHP must be adapted for automatic service selection 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88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 Selection: AHP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1425860"/>
            <a:ext cx="349567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530" y="5894983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Fig. </a:t>
            </a:r>
            <a:r>
              <a:rPr lang="de-DE" dirty="0" err="1" smtClean="0"/>
              <a:t>Analytic</a:t>
            </a:r>
            <a:r>
              <a:rPr lang="de-DE" dirty="0" smtClean="0"/>
              <a:t> </a:t>
            </a:r>
            <a:r>
              <a:rPr lang="de-DE" dirty="0" err="1" smtClean="0"/>
              <a:t>Hierarchy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r>
              <a:rPr lang="de-DE" dirty="0" smtClean="0"/>
              <a:t> (AHP)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3966422" y="3320937"/>
            <a:ext cx="5376108" cy="873148"/>
            <a:chOff x="3923928" y="4212036"/>
            <a:chExt cx="5376108" cy="873148"/>
          </a:xfrm>
        </p:grpSpPr>
        <p:sp>
          <p:nvSpPr>
            <p:cNvPr id="7" name="TextBox 6"/>
            <p:cNvSpPr txBox="1"/>
            <p:nvPr/>
          </p:nvSpPr>
          <p:spPr>
            <a:xfrm>
              <a:off x="8507948" y="4242574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dirty="0" err="1" smtClean="0">
                  <a:latin typeface="Times New Roman" pitchFamily="18" charset="0"/>
                  <a:cs typeface="Times New Roman" pitchFamily="18" charset="0"/>
                </a:rPr>
                <a:t>Absolutely</a:t>
              </a:r>
              <a:r>
                <a:rPr lang="de-DE" sz="800" dirty="0" smtClean="0">
                  <a:latin typeface="Times New Roman" pitchFamily="18" charset="0"/>
                  <a:cs typeface="Times New Roman" pitchFamily="18" charset="0"/>
                </a:rPr>
                <a:t> More</a:t>
              </a:r>
              <a:endParaRPr lang="en-GB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23928" y="4242574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dirty="0" err="1" smtClean="0">
                  <a:latin typeface="Times New Roman" pitchFamily="18" charset="0"/>
                  <a:cs typeface="Times New Roman" pitchFamily="18" charset="0"/>
                </a:rPr>
                <a:t>Absolutely</a:t>
              </a:r>
              <a:r>
                <a:rPr lang="de-DE" sz="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e-DE" sz="800" dirty="0" err="1" smtClean="0">
                  <a:latin typeface="Times New Roman" pitchFamily="18" charset="0"/>
                  <a:cs typeface="Times New Roman" pitchFamily="18" charset="0"/>
                </a:rPr>
                <a:t>Less</a:t>
              </a:r>
              <a:endParaRPr lang="en-GB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572000" y="4627756"/>
              <a:ext cx="288032" cy="21602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cs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860032" y="4627756"/>
              <a:ext cx="288032" cy="21602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cs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48064" y="4627756"/>
              <a:ext cx="288032" cy="21602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cs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436096" y="4627756"/>
              <a:ext cx="288032" cy="21602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cs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5724128" y="4627756"/>
              <a:ext cx="288032" cy="21602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cs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012160" y="4627756"/>
              <a:ext cx="288032" cy="21602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cs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300192" y="4627756"/>
              <a:ext cx="288032" cy="21602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cs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588224" y="4627756"/>
              <a:ext cx="288032" cy="21602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cs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876256" y="4627756"/>
              <a:ext cx="288032" cy="21602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cs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164288" y="4627756"/>
              <a:ext cx="288032" cy="21602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cs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7452320" y="4627756"/>
              <a:ext cx="288032" cy="21602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cs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7740352" y="4627756"/>
              <a:ext cx="288032" cy="21602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cs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8028384" y="4627756"/>
              <a:ext cx="288032" cy="21602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cs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8316416" y="4627756"/>
              <a:ext cx="288032" cy="21602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cs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4283968" y="4627756"/>
              <a:ext cx="288032" cy="21602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cs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8604448" y="4627756"/>
              <a:ext cx="288032" cy="21602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cs typeface="Arial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 flipV="1">
              <a:off x="8892480" y="4555748"/>
              <a:ext cx="0" cy="144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8804144" y="4865266"/>
              <a:ext cx="21602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GB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 flipV="1">
              <a:off x="4283968" y="4555748"/>
              <a:ext cx="0" cy="144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8233522" y="4868272"/>
              <a:ext cx="21602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dirty="0"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GB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62901" y="4868272"/>
              <a:ext cx="21602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dirty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GB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092280" y="4868272"/>
              <a:ext cx="21602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dirty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GB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72200" y="4868272"/>
              <a:ext cx="5040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dirty="0" smtClean="0">
                  <a:latin typeface="Times New Roman" pitchFamily="18" charset="0"/>
                  <a:cs typeface="Times New Roman" pitchFamily="18" charset="0"/>
                </a:rPr>
                <a:t>-1 </a:t>
              </a:r>
              <a:r>
                <a:rPr lang="de-DE" sz="800" dirty="0" err="1" smtClean="0">
                  <a:latin typeface="Times New Roman" pitchFamily="18" charset="0"/>
                  <a:cs typeface="Times New Roman" pitchFamily="18" charset="0"/>
                </a:rPr>
                <a:t>or</a:t>
              </a:r>
              <a:r>
                <a:rPr lang="de-DE" sz="800" dirty="0" smtClean="0">
                  <a:latin typeface="Times New Roman" pitchFamily="18" charset="0"/>
                  <a:cs typeface="Times New Roman" pitchFamily="18" charset="0"/>
                </a:rPr>
                <a:t> 1</a:t>
              </a:r>
              <a:endParaRPr lang="en-GB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868144" y="4867384"/>
              <a:ext cx="2880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dirty="0" smtClean="0">
                  <a:latin typeface="Times New Roman" pitchFamily="18" charset="0"/>
                  <a:cs typeface="Times New Roman" pitchFamily="18" charset="0"/>
                </a:rPr>
                <a:t>-3</a:t>
              </a:r>
              <a:endParaRPr lang="en-GB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92080" y="4868852"/>
              <a:ext cx="2880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dirty="0" smtClean="0">
                  <a:latin typeface="Times New Roman" pitchFamily="18" charset="0"/>
                  <a:cs typeface="Times New Roman" pitchFamily="18" charset="0"/>
                </a:rPr>
                <a:t>-5</a:t>
              </a:r>
              <a:endParaRPr lang="en-GB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16016" y="4868272"/>
              <a:ext cx="2880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dirty="0" smtClean="0">
                  <a:latin typeface="Times New Roman" pitchFamily="18" charset="0"/>
                  <a:cs typeface="Times New Roman" pitchFamily="18" charset="0"/>
                </a:rPr>
                <a:t>-7</a:t>
              </a:r>
              <a:endParaRPr lang="en-GB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39952" y="4869740"/>
              <a:ext cx="2880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dirty="0" smtClean="0">
                  <a:latin typeface="Times New Roman" pitchFamily="18" charset="0"/>
                  <a:cs typeface="Times New Roman" pitchFamily="18" charset="0"/>
                </a:rPr>
                <a:t>-9</a:t>
              </a:r>
              <a:endParaRPr lang="en-GB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044868" y="4217194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dirty="0" err="1" smtClean="0">
                  <a:latin typeface="Times New Roman" pitchFamily="18" charset="0"/>
                  <a:cs typeface="Times New Roman" pitchFamily="18" charset="0"/>
                </a:rPr>
                <a:t>Moderately</a:t>
              </a:r>
              <a:r>
                <a:rPr lang="de-DE" sz="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e-DE" sz="800" dirty="0" err="1" smtClean="0">
                  <a:latin typeface="Times New Roman" pitchFamily="18" charset="0"/>
                  <a:cs typeface="Times New Roman" pitchFamily="18" charset="0"/>
                </a:rPr>
                <a:t>Less</a:t>
              </a:r>
              <a:endParaRPr lang="en-GB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308304" y="4212036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dirty="0" err="1" smtClean="0">
                  <a:latin typeface="Times New Roman" pitchFamily="18" charset="0"/>
                  <a:cs typeface="Times New Roman" pitchFamily="18" charset="0"/>
                </a:rPr>
                <a:t>Moderately</a:t>
              </a:r>
              <a:r>
                <a:rPr lang="de-DE" sz="800" dirty="0" smtClean="0">
                  <a:latin typeface="Times New Roman" pitchFamily="18" charset="0"/>
                  <a:cs typeface="Times New Roman" pitchFamily="18" charset="0"/>
                </a:rPr>
                <a:t> More</a:t>
              </a:r>
              <a:endParaRPr lang="en-GB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195528" y="4317280"/>
              <a:ext cx="79208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800" dirty="0" err="1" smtClean="0">
                  <a:latin typeface="Times New Roman" pitchFamily="18" charset="0"/>
                  <a:cs typeface="Times New Roman" pitchFamily="18" charset="0"/>
                </a:rPr>
                <a:t>Equal</a:t>
              </a:r>
              <a:endParaRPr lang="en-GB" sz="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 bwMode="auto">
            <a:xfrm flipV="1">
              <a:off x="7740352" y="4555748"/>
              <a:ext cx="0" cy="144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flipV="1">
              <a:off x="6588224" y="4555748"/>
              <a:ext cx="0" cy="144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flipV="1">
              <a:off x="5436096" y="4555748"/>
              <a:ext cx="0" cy="144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2" name="TextBox 41"/>
          <p:cNvSpPr txBox="1"/>
          <p:nvPr/>
        </p:nvSpPr>
        <p:spPr>
          <a:xfrm>
            <a:off x="5013049" y="431980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Fig. Pairwise </a:t>
            </a:r>
            <a:r>
              <a:rPr lang="de-DE" dirty="0" err="1" smtClean="0"/>
              <a:t>comparison</a:t>
            </a:r>
            <a:r>
              <a:rPr lang="de-DE" dirty="0" smtClean="0"/>
              <a:t> </a:t>
            </a:r>
            <a:r>
              <a:rPr lang="de-DE" dirty="0" err="1" smtClean="0"/>
              <a:t>scale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93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 Selection: Usage of AHP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AHP in </a:t>
            </a:r>
            <a:r>
              <a:rPr lang="de-DE" dirty="0" err="1"/>
              <a:t>service</a:t>
            </a:r>
            <a:r>
              <a:rPr lang="de-DE" dirty="0"/>
              <a:t> </a:t>
            </a:r>
            <a:r>
              <a:rPr lang="de-DE" dirty="0" err="1"/>
              <a:t>description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 smtClean="0"/>
              <a:t>selection</a:t>
            </a:r>
            <a:endParaRPr lang="de-DE" dirty="0" smtClean="0"/>
          </a:p>
          <a:p>
            <a:pPr lvl="1"/>
            <a:r>
              <a:rPr lang="de-DE" dirty="0" smtClean="0"/>
              <a:t>Input</a:t>
            </a:r>
          </a:p>
          <a:p>
            <a:pPr lvl="2"/>
            <a:r>
              <a:rPr lang="de-DE" dirty="0" smtClean="0"/>
              <a:t>A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effects</a:t>
            </a:r>
            <a:endParaRPr lang="de-DE" dirty="0" smtClean="0"/>
          </a:p>
          <a:p>
            <a:pPr lvl="1"/>
            <a:r>
              <a:rPr lang="de-DE" dirty="0" err="1" smtClean="0"/>
              <a:t>Requirements</a:t>
            </a:r>
            <a:endParaRPr lang="de-DE" dirty="0" smtClean="0"/>
          </a:p>
          <a:p>
            <a:pPr lvl="2"/>
            <a:r>
              <a:rPr lang="de-DE" dirty="0" smtClean="0"/>
              <a:t>Pairwise </a:t>
            </a:r>
            <a:r>
              <a:rPr lang="de-DE" dirty="0" err="1" smtClean="0"/>
              <a:t>priority</a:t>
            </a:r>
            <a:r>
              <a:rPr lang="de-DE" dirty="0" smtClean="0"/>
              <a:t> </a:t>
            </a:r>
            <a:r>
              <a:rPr lang="de-DE" dirty="0" err="1" smtClean="0"/>
              <a:t>assignment</a:t>
            </a:r>
            <a:endParaRPr lang="de-DE" dirty="0" smtClean="0"/>
          </a:p>
          <a:p>
            <a:pPr lvl="2"/>
            <a:r>
              <a:rPr lang="de-DE" dirty="0" err="1" smtClean="0"/>
              <a:t>Calculate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priority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effect</a:t>
            </a:r>
            <a:endParaRPr lang="de-DE" dirty="0" smtClean="0"/>
          </a:p>
          <a:p>
            <a:pPr lvl="1"/>
            <a:r>
              <a:rPr lang="de-DE" dirty="0" err="1" smtClean="0"/>
              <a:t>Offers</a:t>
            </a:r>
            <a:endParaRPr lang="de-DE" dirty="0" smtClean="0"/>
          </a:p>
          <a:p>
            <a:pPr lvl="2"/>
            <a:r>
              <a:rPr lang="de-DE" dirty="0" smtClean="0"/>
              <a:t>Pairwise </a:t>
            </a:r>
            <a:r>
              <a:rPr lang="de-DE" dirty="0" err="1" smtClean="0"/>
              <a:t>priority</a:t>
            </a:r>
            <a:r>
              <a:rPr lang="de-DE" dirty="0" smtClean="0"/>
              <a:t> </a:t>
            </a:r>
            <a:r>
              <a:rPr lang="de-DE" dirty="0" err="1" smtClean="0"/>
              <a:t>assignment</a:t>
            </a:r>
            <a:endParaRPr lang="de-DE" dirty="0" smtClean="0"/>
          </a:p>
          <a:p>
            <a:pPr lvl="3"/>
            <a:r>
              <a:rPr lang="en-GB" dirty="0">
                <a:cs typeface="Times New Roman" pitchFamily="18" charset="0"/>
              </a:rPr>
              <a:t>This requires a mapping mechanism which cannot be done by </a:t>
            </a:r>
            <a:r>
              <a:rPr lang="en-GB" dirty="0" smtClean="0">
                <a:cs typeface="Times New Roman" pitchFamily="18" charset="0"/>
              </a:rPr>
              <a:t>AHP</a:t>
            </a:r>
            <a:endParaRPr lang="de-DE" dirty="0" smtClean="0"/>
          </a:p>
          <a:p>
            <a:pPr lvl="2"/>
            <a:r>
              <a:rPr lang="de-DE" dirty="0" err="1" smtClean="0"/>
              <a:t>Calculate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priority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effect</a:t>
            </a:r>
            <a:endParaRPr lang="de-DE" dirty="0" smtClean="0"/>
          </a:p>
          <a:p>
            <a:pPr lvl="1"/>
            <a:r>
              <a:rPr lang="de-DE" dirty="0" smtClean="0"/>
              <a:t>Output</a:t>
            </a:r>
          </a:p>
          <a:p>
            <a:pPr lvl="2"/>
            <a:r>
              <a:rPr lang="de-DE" dirty="0" smtClean="0"/>
              <a:t>A service with the highest priority value </a:t>
            </a:r>
          </a:p>
          <a:p>
            <a:pPr marL="0" indent="0">
              <a:buNone/>
            </a:pPr>
            <a:endParaRPr lang="de-DE" dirty="0"/>
          </a:p>
          <a:p>
            <a:pPr marL="457200" lvl="1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910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 </a:t>
            </a:r>
            <a:r>
              <a:rPr lang="en-GB" dirty="0"/>
              <a:t>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priority</a:t>
            </a:r>
            <a:r>
              <a:rPr lang="de-DE" dirty="0"/>
              <a:t> </a:t>
            </a:r>
            <a:r>
              <a:rPr lang="de-DE" dirty="0" err="1"/>
              <a:t>assigned</a:t>
            </a:r>
            <a:r>
              <a:rPr lang="de-DE" dirty="0"/>
              <a:t> in </a:t>
            </a:r>
            <a:r>
              <a:rPr lang="de-DE" dirty="0" err="1"/>
              <a:t>requirements</a:t>
            </a:r>
            <a:r>
              <a:rPr lang="de-DE" dirty="0"/>
              <a:t>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mapped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offered</a:t>
            </a:r>
            <a:r>
              <a:rPr lang="de-DE" dirty="0"/>
              <a:t> </a:t>
            </a:r>
            <a:r>
              <a:rPr lang="de-DE" dirty="0" err="1"/>
              <a:t>services</a:t>
            </a:r>
            <a:endParaRPr lang="de-DE" dirty="0"/>
          </a:p>
          <a:p>
            <a:r>
              <a:rPr lang="de-DE" dirty="0"/>
              <a:t>Pairwise </a:t>
            </a:r>
            <a:r>
              <a:rPr lang="de-DE" dirty="0" err="1"/>
              <a:t>prioritization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services</a:t>
            </a:r>
            <a:r>
              <a:rPr lang="de-DE" dirty="0"/>
              <a:t> per </a:t>
            </a:r>
            <a:r>
              <a:rPr lang="de-DE" dirty="0" err="1"/>
              <a:t>effect</a:t>
            </a:r>
            <a:endParaRPr lang="de-DE" dirty="0"/>
          </a:p>
          <a:p>
            <a:pPr lvl="1"/>
            <a:r>
              <a:rPr lang="de-DE" dirty="0"/>
              <a:t>The </a:t>
            </a:r>
            <a:r>
              <a:rPr lang="de-DE" dirty="0" err="1"/>
              <a:t>mapping</a:t>
            </a:r>
            <a:r>
              <a:rPr lang="de-DE" dirty="0"/>
              <a:t> must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generic</a:t>
            </a:r>
            <a:endParaRPr lang="de-DE" dirty="0"/>
          </a:p>
          <a:p>
            <a:pPr lvl="1"/>
            <a:r>
              <a:rPr lang="de-DE" dirty="0"/>
              <a:t>The </a:t>
            </a:r>
            <a:r>
              <a:rPr lang="de-DE" dirty="0" err="1"/>
              <a:t>mapping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monotonic</a:t>
            </a:r>
            <a:endParaRPr lang="de-DE" dirty="0"/>
          </a:p>
          <a:p>
            <a:pPr lvl="1"/>
            <a:r>
              <a:rPr lang="de-DE" dirty="0"/>
              <a:t>A linear </a:t>
            </a:r>
            <a:r>
              <a:rPr lang="de-DE" dirty="0" err="1"/>
              <a:t>mapping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measured</a:t>
            </a:r>
            <a:r>
              <a:rPr lang="de-DE" dirty="0"/>
              <a:t> </a:t>
            </a:r>
            <a:r>
              <a:rPr lang="de-DE" dirty="0" err="1"/>
              <a:t>values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prioritization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adequate</a:t>
            </a:r>
            <a:endParaRPr lang="de-DE" dirty="0"/>
          </a:p>
          <a:p>
            <a:pPr lvl="1"/>
            <a:r>
              <a:rPr lang="de-DE" dirty="0"/>
              <a:t>An </a:t>
            </a:r>
            <a:r>
              <a:rPr lang="de-DE" dirty="0" err="1"/>
              <a:t>approach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mapping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proposed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monotonic</a:t>
            </a:r>
            <a:r>
              <a:rPr lang="de-DE" dirty="0"/>
              <a:t> </a:t>
            </a:r>
            <a:r>
              <a:rPr lang="de-DE" dirty="0" err="1"/>
              <a:t>interpolation</a:t>
            </a:r>
            <a:r>
              <a:rPr lang="de-DE" dirty="0"/>
              <a:t>/</a:t>
            </a:r>
            <a:r>
              <a:rPr lang="de-DE" dirty="0" err="1"/>
              <a:t>extrapolation</a:t>
            </a:r>
            <a:endParaRPr lang="en-GB" dirty="0"/>
          </a:p>
          <a:p>
            <a:pPr lvl="1"/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2861810" y="4464115"/>
            <a:ext cx="2952750" cy="1685925"/>
            <a:chOff x="2915816" y="3717032"/>
            <a:chExt cx="2952750" cy="1685925"/>
          </a:xfrm>
        </p:grpSpPr>
        <p:cxnSp>
          <p:nvCxnSpPr>
            <p:cNvPr id="5" name="AutoShape 38"/>
            <p:cNvCxnSpPr>
              <a:cxnSpLocks noChangeShapeType="1"/>
            </p:cNvCxnSpPr>
            <p:nvPr/>
          </p:nvCxnSpPr>
          <p:spPr bwMode="auto">
            <a:xfrm>
              <a:off x="3734966" y="4412357"/>
              <a:ext cx="20097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AutoShape 37"/>
            <p:cNvCxnSpPr>
              <a:cxnSpLocks noChangeShapeType="1"/>
            </p:cNvCxnSpPr>
            <p:nvPr/>
          </p:nvCxnSpPr>
          <p:spPr bwMode="auto">
            <a:xfrm>
              <a:off x="3734966" y="3745607"/>
              <a:ext cx="0" cy="13239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Arc 39"/>
            <p:cNvSpPr>
              <a:spLocks/>
            </p:cNvSpPr>
            <p:nvPr/>
          </p:nvSpPr>
          <p:spPr bwMode="auto">
            <a:xfrm rot="10800000">
              <a:off x="3925466" y="3850382"/>
              <a:ext cx="1581150" cy="11239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cxnSp>
          <p:nvCxnSpPr>
            <p:cNvPr id="8" name="AutoShape 40"/>
            <p:cNvCxnSpPr>
              <a:cxnSpLocks noChangeShapeType="1"/>
            </p:cNvCxnSpPr>
            <p:nvPr/>
          </p:nvCxnSpPr>
          <p:spPr bwMode="auto">
            <a:xfrm>
              <a:off x="3677816" y="3850382"/>
              <a:ext cx="15240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41"/>
            <p:cNvCxnSpPr>
              <a:cxnSpLocks noChangeShapeType="1"/>
            </p:cNvCxnSpPr>
            <p:nvPr/>
          </p:nvCxnSpPr>
          <p:spPr bwMode="auto">
            <a:xfrm>
              <a:off x="3696866" y="4964807"/>
              <a:ext cx="13335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Text Box 42"/>
            <p:cNvSpPr txBox="1">
              <a:spLocks noChangeArrowheads="1"/>
            </p:cNvSpPr>
            <p:nvPr/>
          </p:nvSpPr>
          <p:spPr bwMode="auto">
            <a:xfrm>
              <a:off x="3241027" y="4288532"/>
              <a:ext cx="485775" cy="30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DE" sz="1100" dirty="0">
                  <a:effectLst/>
                  <a:latin typeface="Calibri"/>
                  <a:ea typeface="Calibri"/>
                  <a:cs typeface="Times New Roman"/>
                </a:rPr>
                <a:t>+/- 1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" name="Text Box 43"/>
            <p:cNvSpPr txBox="1">
              <a:spLocks noChangeArrowheads="1"/>
            </p:cNvSpPr>
            <p:nvPr/>
          </p:nvSpPr>
          <p:spPr bwMode="auto">
            <a:xfrm>
              <a:off x="3344441" y="3745607"/>
              <a:ext cx="295275" cy="30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DE" sz="1100">
                  <a:effectLst/>
                  <a:latin typeface="Calibri"/>
                  <a:ea typeface="Calibri"/>
                  <a:cs typeface="Times New Roman"/>
                </a:rPr>
                <a:t>9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2" name="Text Box 44"/>
            <p:cNvSpPr txBox="1">
              <a:spLocks noChangeArrowheads="1"/>
            </p:cNvSpPr>
            <p:nvPr/>
          </p:nvSpPr>
          <p:spPr bwMode="auto">
            <a:xfrm>
              <a:off x="3306341" y="4860032"/>
              <a:ext cx="371475" cy="30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DE" sz="1100">
                  <a:effectLst/>
                  <a:latin typeface="Calibri"/>
                  <a:ea typeface="Calibri"/>
                  <a:cs typeface="Times New Roman"/>
                </a:rPr>
                <a:t>-9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3" name="Text Box 45"/>
            <p:cNvSpPr txBox="1">
              <a:spLocks noChangeArrowheads="1"/>
            </p:cNvSpPr>
            <p:nvPr/>
          </p:nvSpPr>
          <p:spPr bwMode="auto">
            <a:xfrm>
              <a:off x="4135016" y="3717032"/>
              <a:ext cx="598170" cy="30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DE" sz="1100">
                  <a:effectLst/>
                  <a:latin typeface="Calibri"/>
                  <a:ea typeface="Calibri"/>
                  <a:cs typeface="Times New Roman"/>
                </a:rPr>
                <a:t>Hints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4" name="AutoShape 46"/>
            <p:cNvCxnSpPr>
              <a:cxnSpLocks noChangeShapeType="1"/>
            </p:cNvCxnSpPr>
            <p:nvPr/>
          </p:nvCxnSpPr>
          <p:spPr bwMode="auto">
            <a:xfrm flipH="1">
              <a:off x="3925466" y="3850382"/>
              <a:ext cx="21145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47"/>
            <p:cNvCxnSpPr>
              <a:cxnSpLocks noChangeShapeType="1"/>
            </p:cNvCxnSpPr>
            <p:nvPr/>
          </p:nvCxnSpPr>
          <p:spPr bwMode="auto">
            <a:xfrm flipH="1">
              <a:off x="4144541" y="3945632"/>
              <a:ext cx="207645" cy="4667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48"/>
            <p:cNvCxnSpPr>
              <a:cxnSpLocks noChangeShapeType="1"/>
            </p:cNvCxnSpPr>
            <p:nvPr/>
          </p:nvCxnSpPr>
          <p:spPr bwMode="auto">
            <a:xfrm>
              <a:off x="4449341" y="3945632"/>
              <a:ext cx="1057275" cy="9715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 Box 50"/>
            <p:cNvSpPr txBox="1">
              <a:spLocks noChangeArrowheads="1"/>
            </p:cNvSpPr>
            <p:nvPr/>
          </p:nvSpPr>
          <p:spPr bwMode="auto">
            <a:xfrm>
              <a:off x="4735091" y="3802757"/>
              <a:ext cx="1133475" cy="276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DE" sz="1100">
                  <a:effectLst/>
                  <a:latin typeface="Calibri"/>
                  <a:ea typeface="Calibri"/>
                  <a:cs typeface="Times New Roman"/>
                </a:rPr>
                <a:t>Measured value </a:t>
              </a:r>
              <a:endParaRPr lang="en-GB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18" name="AutoShape 51"/>
            <p:cNvCxnSpPr>
              <a:cxnSpLocks noChangeShapeType="1"/>
            </p:cNvCxnSpPr>
            <p:nvPr/>
          </p:nvCxnSpPr>
          <p:spPr bwMode="auto">
            <a:xfrm flipH="1">
              <a:off x="4496966" y="4117082"/>
              <a:ext cx="526415" cy="2952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>
            <a:xfrm>
              <a:off x="4439816" y="4355207"/>
              <a:ext cx="95250" cy="1238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4439816" y="4345682"/>
              <a:ext cx="95250" cy="1238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 Box 57"/>
            <p:cNvSpPr txBox="1"/>
            <p:nvPr/>
          </p:nvSpPr>
          <p:spPr>
            <a:xfrm>
              <a:off x="3820691" y="5098157"/>
              <a:ext cx="1924050" cy="3048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DE" sz="1100" dirty="0" err="1">
                  <a:effectLst/>
                  <a:ea typeface="Calibri"/>
                  <a:cs typeface="Times New Roman"/>
                </a:rPr>
                <a:t>Measured</a:t>
              </a:r>
              <a:r>
                <a:rPr lang="de-DE" sz="1100" dirty="0">
                  <a:effectLst/>
                  <a:ea typeface="Calibri"/>
                  <a:cs typeface="Times New Roman"/>
                </a:rPr>
                <a:t> </a:t>
              </a:r>
              <a:r>
                <a:rPr lang="de-DE" sz="1100" dirty="0" err="1">
                  <a:effectLst/>
                  <a:ea typeface="Calibri"/>
                  <a:cs typeface="Times New Roman"/>
                </a:rPr>
                <a:t>value</a:t>
              </a:r>
              <a:r>
                <a:rPr lang="de-DE" sz="1100" dirty="0">
                  <a:effectLst/>
                  <a:ea typeface="Calibri"/>
                  <a:cs typeface="Times New Roman"/>
                </a:rPr>
                <a:t> </a:t>
              </a:r>
              <a:r>
                <a:rPr lang="de-DE" sz="1100" dirty="0" err="1">
                  <a:effectLst/>
                  <a:ea typeface="Calibri"/>
                  <a:cs typeface="Times New Roman"/>
                </a:rPr>
                <a:t>of</a:t>
              </a:r>
              <a:r>
                <a:rPr lang="de-DE" sz="1100" dirty="0">
                  <a:effectLst/>
                  <a:ea typeface="Calibri"/>
                  <a:cs typeface="Times New Roman"/>
                </a:rPr>
                <a:t> </a:t>
              </a:r>
              <a:r>
                <a:rPr lang="de-DE" sz="1100" dirty="0" err="1">
                  <a:effectLst/>
                  <a:ea typeface="Calibri"/>
                  <a:cs typeface="Times New Roman"/>
                </a:rPr>
                <a:t>offers</a:t>
              </a:r>
              <a:endParaRPr lang="en-GB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22" name="Text Box 59"/>
            <p:cNvSpPr txBox="1"/>
            <p:nvPr/>
          </p:nvSpPr>
          <p:spPr>
            <a:xfrm>
              <a:off x="2915816" y="4040882"/>
              <a:ext cx="390525" cy="7143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de-DE" sz="1100">
                  <a:effectLst/>
                  <a:ea typeface="Calibri"/>
                  <a:cs typeface="Times New Roman"/>
                </a:rPr>
                <a:t>Priority</a:t>
              </a:r>
              <a:endParaRPr lang="en-GB" sz="1100">
                <a:effectLst/>
                <a:ea typeface="Calibri"/>
                <a:cs typeface="Times New Roman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951820" y="6165013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Fig. Values in </a:t>
            </a:r>
            <a:r>
              <a:rPr lang="de-DE" dirty="0" err="1" smtClean="0"/>
              <a:t>terms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hints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964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AHP in Service </a:t>
            </a:r>
            <a:r>
              <a:rPr lang="en-GB" dirty="0"/>
              <a:t>Selection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996" y="836712"/>
            <a:ext cx="5051276" cy="539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79912" y="5661248"/>
            <a:ext cx="151216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Offerings</a:t>
            </a:r>
            <a:endParaRPr lang="en-US" sz="1400" dirty="0"/>
          </a:p>
        </p:txBody>
      </p:sp>
      <p:sp>
        <p:nvSpPr>
          <p:cNvPr id="4" name="Oval 3"/>
          <p:cNvSpPr/>
          <p:nvPr/>
        </p:nvSpPr>
        <p:spPr>
          <a:xfrm>
            <a:off x="3563888" y="980728"/>
            <a:ext cx="187220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Application Requirements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2339752" y="1268760"/>
            <a:ext cx="115212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and Outlook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</a:p>
          <a:p>
            <a:pPr lvl="1"/>
            <a:r>
              <a:rPr lang="en-GB" dirty="0" smtClean="0"/>
              <a:t>SONATE as a flexible network architecture</a:t>
            </a:r>
          </a:p>
          <a:p>
            <a:pPr lvl="1"/>
            <a:r>
              <a:rPr lang="en-GB" dirty="0" smtClean="0"/>
              <a:t>Service Description</a:t>
            </a:r>
          </a:p>
          <a:p>
            <a:pPr lvl="1"/>
            <a:r>
              <a:rPr lang="en-GB" dirty="0" smtClean="0"/>
              <a:t>Service Selection</a:t>
            </a:r>
          </a:p>
          <a:p>
            <a:pPr lvl="2"/>
            <a:r>
              <a:rPr lang="en-GB" dirty="0" smtClean="0"/>
              <a:t>Analytic Hierarchy Process (AHP)</a:t>
            </a:r>
          </a:p>
          <a:p>
            <a:pPr lvl="2"/>
            <a:endParaRPr lang="en-GB" dirty="0"/>
          </a:p>
          <a:p>
            <a:r>
              <a:rPr lang="en-GB" dirty="0" smtClean="0"/>
              <a:t>Outlook</a:t>
            </a:r>
          </a:p>
          <a:p>
            <a:pPr lvl="1"/>
            <a:r>
              <a:rPr lang="en-GB" dirty="0" smtClean="0"/>
              <a:t>Service Composition Challenges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61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3"/>
          <p:cNvSpPr txBox="1">
            <a:spLocks/>
          </p:cNvSpPr>
          <p:nvPr/>
        </p:nvSpPr>
        <p:spPr bwMode="auto">
          <a:xfrm>
            <a:off x="566555" y="1196752"/>
            <a:ext cx="792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GB" sz="3600" b="1" dirty="0" smtClean="0"/>
              <a:t>Thanks for your attention</a:t>
            </a:r>
            <a:endParaRPr lang="en-GB" sz="3600" b="1" dirty="0"/>
          </a:p>
        </p:txBody>
      </p:sp>
      <p:sp>
        <p:nvSpPr>
          <p:cNvPr id="6" name="Titel 3"/>
          <p:cNvSpPr txBox="1">
            <a:spLocks/>
          </p:cNvSpPr>
          <p:nvPr/>
        </p:nvSpPr>
        <p:spPr bwMode="auto">
          <a:xfrm>
            <a:off x="539552" y="2997112"/>
            <a:ext cx="792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GB" sz="3600" i="1" dirty="0" smtClean="0"/>
              <a:t>Any questions, comments or concerns?</a:t>
            </a:r>
            <a:endParaRPr lang="en-GB" sz="3600" i="1" dirty="0"/>
          </a:p>
        </p:txBody>
      </p:sp>
    </p:spTree>
    <p:extLst>
      <p:ext uri="{BB962C8B-B14F-4D97-AF65-F5344CB8AC3E}">
        <p14:creationId xmlns:p14="http://schemas.microsoft.com/office/powerpoint/2010/main" val="188546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 Questions?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Assuming that more than one services provide the same functionality. In that case, we need mechanisms for rating those services to select the most appropriate one. </a:t>
            </a:r>
          </a:p>
          <a:p>
            <a:endParaRPr lang="en-GB" dirty="0"/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How to do rating of composed services?</a:t>
            </a:r>
          </a:p>
          <a:p>
            <a:pPr lvl="1"/>
            <a:endParaRPr lang="en-GB" dirty="0" smtClean="0">
              <a:solidFill>
                <a:srgbClr val="FF0000"/>
              </a:solidFill>
            </a:endParaRPr>
          </a:p>
          <a:p>
            <a:pPr lvl="2"/>
            <a:r>
              <a:rPr lang="en-GB" dirty="0" smtClean="0">
                <a:solidFill>
                  <a:srgbClr val="FF0000"/>
                </a:solidFill>
              </a:rPr>
              <a:t>Which time is suitable for rating a composed service Design time, deployment time or runtime?</a:t>
            </a:r>
          </a:p>
          <a:p>
            <a:pPr lvl="2"/>
            <a:r>
              <a:rPr lang="en-GB" dirty="0" smtClean="0">
                <a:solidFill>
                  <a:srgbClr val="FF0000"/>
                </a:solidFill>
              </a:rPr>
              <a:t>Do we have enough information to aggregate properties at that time? For example, delay and security of a service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92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Problem Statement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i="1" dirty="0"/>
              <a:t>It is hard to integrate new mechanisms</a:t>
            </a:r>
            <a:br>
              <a:rPr lang="en-US" i="1" dirty="0"/>
            </a:br>
            <a:r>
              <a:rPr lang="en-US" i="1" dirty="0"/>
              <a:t>into the current Internet</a:t>
            </a:r>
          </a:p>
          <a:p>
            <a:pPr marL="114300" indent="0">
              <a:buNone/>
            </a:pPr>
            <a:endParaRPr lang="de-DE" dirty="0" smtClean="0"/>
          </a:p>
          <a:p>
            <a:pPr marL="114300" indent="0">
              <a:buNone/>
            </a:pPr>
            <a:r>
              <a:rPr lang="de-DE" dirty="0" err="1" smtClean="0"/>
              <a:t>Because</a:t>
            </a:r>
            <a:r>
              <a:rPr lang="de-DE" dirty="0" smtClean="0"/>
              <a:t>:</a:t>
            </a:r>
          </a:p>
          <a:p>
            <a:pPr marL="457200"/>
            <a:r>
              <a:rPr lang="en-US" dirty="0"/>
              <a:t>Many implicit dependencies </a:t>
            </a:r>
            <a:br>
              <a:rPr lang="en-US" dirty="0"/>
            </a:br>
            <a:r>
              <a:rPr lang="en-US" dirty="0"/>
              <a:t>(i.e. tight coupling)</a:t>
            </a:r>
            <a:br>
              <a:rPr lang="en-US" dirty="0"/>
            </a:br>
            <a:r>
              <a:rPr lang="en-US" dirty="0"/>
              <a:t>between existing mechanisms</a:t>
            </a:r>
          </a:p>
          <a:p>
            <a:pPr marL="457200"/>
            <a:r>
              <a:rPr lang="en-US" dirty="0"/>
              <a:t>The problem is not limited</a:t>
            </a:r>
            <a:br>
              <a:rPr lang="en-US" dirty="0"/>
            </a:br>
            <a:r>
              <a:rPr lang="en-US" dirty="0"/>
              <a:t>to specific protocols or</a:t>
            </a:r>
            <a:br>
              <a:rPr lang="en-US" dirty="0"/>
            </a:br>
            <a:r>
              <a:rPr lang="en-US" dirty="0"/>
              <a:t>mechanisms</a:t>
            </a:r>
          </a:p>
          <a:p>
            <a:pPr marL="457200"/>
            <a:r>
              <a:rPr lang="en-US" dirty="0">
                <a:solidFill>
                  <a:srgbClr val="FF0000"/>
                </a:solidFill>
              </a:rPr>
              <a:t>It is an architectural issue! </a:t>
            </a:r>
          </a:p>
          <a:p>
            <a:pPr marL="114300" indent="0">
              <a:buNone/>
            </a:pPr>
            <a:endParaRPr lang="en-GB" dirty="0"/>
          </a:p>
        </p:txBody>
      </p:sp>
      <p:pic>
        <p:nvPicPr>
          <p:cNvPr id="4" name="Inhaltsplatzhalter 6" descr="IA_ProblemV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00313" y="2966348"/>
            <a:ext cx="3682177" cy="266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3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 Questions?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Assuming that a service, Reliable transmission, can be offered as a coarse-grained service or it can also be offered by following services</a:t>
            </a:r>
          </a:p>
          <a:p>
            <a:pPr lvl="1"/>
            <a:r>
              <a:rPr lang="en-GB" dirty="0" smtClean="0"/>
              <a:t>Error detection</a:t>
            </a:r>
          </a:p>
          <a:p>
            <a:pPr lvl="1"/>
            <a:r>
              <a:rPr lang="en-GB" dirty="0" smtClean="0"/>
              <a:t>Order preservation</a:t>
            </a:r>
          </a:p>
          <a:p>
            <a:pPr lvl="1"/>
            <a:r>
              <a:rPr lang="en-GB" dirty="0" smtClean="0"/>
              <a:t>Error control</a:t>
            </a:r>
          </a:p>
          <a:p>
            <a:pPr lvl="1"/>
            <a:r>
              <a:rPr lang="en-GB" dirty="0" smtClean="0"/>
              <a:t>Data flow limiting</a:t>
            </a:r>
          </a:p>
          <a:p>
            <a:endParaRPr lang="en-GB" dirty="0"/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Which grained of service is better? Coarse-grained or fine-grained. Why?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26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 Questions?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Services might be dependent on each other.  These dependency information can be written statically or can be obtained dynamically by analysing their semantics. </a:t>
            </a:r>
          </a:p>
          <a:p>
            <a:endParaRPr lang="en-GB" dirty="0"/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Which way of obtaining dependency is better? Why? What properties to be in the service description so that dependency information can be obtained automatically?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54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 Questions?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Where to place services? End-to-end, every node, or in the middle boxes? </a:t>
            </a:r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896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 Questions?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How to deal with heterogeneous services? </a:t>
            </a:r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61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M. </a:t>
            </a:r>
            <a:r>
              <a:rPr lang="en-US" dirty="0" err="1" smtClean="0"/>
              <a:t>Rahamatullah</a:t>
            </a:r>
            <a:r>
              <a:rPr lang="en-US" dirty="0" smtClean="0"/>
              <a:t> </a:t>
            </a:r>
            <a:r>
              <a:rPr lang="en-US" dirty="0" err="1" smtClean="0"/>
              <a:t>Khondoker</a:t>
            </a:r>
            <a:r>
              <a:rPr lang="en-US" dirty="0" smtClean="0"/>
              <a:t>, M.Sc.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de-DE" dirty="0" smtClean="0"/>
              <a:t>Phone:	+49 (0)631 205-26 43</a:t>
            </a:r>
          </a:p>
          <a:p>
            <a:pPr lvl="0"/>
            <a:r>
              <a:rPr lang="de-DE" dirty="0"/>
              <a:t>F</a:t>
            </a:r>
            <a:r>
              <a:rPr lang="de-DE" dirty="0" smtClean="0"/>
              <a:t>ax:	+49 (0)631 205-30 56</a:t>
            </a:r>
            <a:endParaRPr lang="de-DE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Email:	khondoker@informatik.uni-kl.de</a:t>
            </a:r>
          </a:p>
          <a:p>
            <a:r>
              <a:rPr lang="de-DE" dirty="0" smtClean="0"/>
              <a:t>Internet:	http://www.icsy.de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972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Analytic Hierarchy Process (AHP): step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143512"/>
            <a:ext cx="8424936" cy="1165808"/>
          </a:xfrm>
        </p:spPr>
        <p:txBody>
          <a:bodyPr>
            <a:normAutofit/>
          </a:bodyPr>
          <a:lstStyle/>
          <a:p>
            <a:pPr defTabSz="762000"/>
            <a:endParaRPr lang="en-GB" dirty="0" smtClean="0"/>
          </a:p>
          <a:p>
            <a:pPr defTabSz="762000"/>
            <a:r>
              <a:rPr lang="en-GB" sz="1800" dirty="0" smtClean="0"/>
              <a:t>Ref:  This example is taken from the slides of </a:t>
            </a:r>
            <a:r>
              <a:rPr lang="en-US" sz="1800" dirty="0" smtClean="0"/>
              <a:t>Dr. S. Tom Foster, Jr. and Dr. Gerald </a:t>
            </a:r>
            <a:r>
              <a:rPr lang="en-US" sz="1800" dirty="0" err="1" smtClean="0"/>
              <a:t>LaCava</a:t>
            </a:r>
            <a:endParaRPr lang="en-US" sz="1800" dirty="0" smtClean="0"/>
          </a:p>
          <a:p>
            <a:endParaRPr lang="en-GB" dirty="0"/>
          </a:p>
        </p:txBody>
      </p:sp>
      <p:graphicFrame>
        <p:nvGraphicFramePr>
          <p:cNvPr id="3075" name="Object 3"/>
          <p:cNvGraphicFramePr>
            <a:graphicFrameLocks/>
          </p:cNvGraphicFramePr>
          <p:nvPr/>
        </p:nvGraphicFramePr>
        <p:xfrm>
          <a:off x="817583" y="1125545"/>
          <a:ext cx="6683375" cy="337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Worksheet" r:id="rId3" imgW="3324149" imgH="1647749" progId="Excel.Sheet.8">
                  <p:embed/>
                </p:oleObj>
              </mc:Choice>
              <mc:Fallback>
                <p:oleObj name="Worksheet" r:id="rId3" imgW="3324149" imgH="1647749" progId="Excel.Sheet.8">
                  <p:embed/>
                  <p:pic>
                    <p:nvPicPr>
                      <p:cNvPr id="0" name="Picture 6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83" y="1125545"/>
                        <a:ext cx="6683375" cy="337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884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Analytic Hierarchy Process (AHP): step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143512"/>
            <a:ext cx="8424936" cy="1165808"/>
          </a:xfrm>
        </p:spPr>
        <p:txBody>
          <a:bodyPr>
            <a:normAutofit/>
          </a:bodyPr>
          <a:lstStyle/>
          <a:p>
            <a:pPr defTabSz="762000"/>
            <a:endParaRPr lang="en-GB" dirty="0" smtClean="0"/>
          </a:p>
          <a:p>
            <a:pPr defTabSz="762000"/>
            <a:r>
              <a:rPr lang="en-GB" sz="1800" dirty="0" smtClean="0"/>
              <a:t>Ref:  This example is taken from the slides of </a:t>
            </a:r>
            <a:r>
              <a:rPr lang="en-US" sz="1800" dirty="0" smtClean="0"/>
              <a:t>Dr. S. Tom Foster, Jr. and Dr. Gerald </a:t>
            </a:r>
            <a:r>
              <a:rPr lang="en-US" sz="1800" dirty="0" err="1" smtClean="0"/>
              <a:t>LaCava</a:t>
            </a:r>
            <a:endParaRPr lang="en-US" sz="1800" dirty="0" smtClean="0"/>
          </a:p>
          <a:p>
            <a:endParaRPr lang="en-GB" dirty="0"/>
          </a:p>
        </p:txBody>
      </p:sp>
      <p:graphicFrame>
        <p:nvGraphicFramePr>
          <p:cNvPr id="4101" name="Object 5"/>
          <p:cNvGraphicFramePr>
            <a:graphicFrameLocks/>
          </p:cNvGraphicFramePr>
          <p:nvPr/>
        </p:nvGraphicFramePr>
        <p:xfrm>
          <a:off x="814388" y="1130300"/>
          <a:ext cx="7913687" cy="434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Worksheet" r:id="rId3" imgW="3933749" imgH="2114702" progId="Excel.Sheet.8">
                  <p:embed/>
                </p:oleObj>
              </mc:Choice>
              <mc:Fallback>
                <p:oleObj name="Worksheet" r:id="rId3" imgW="3933749" imgH="2114702" progId="Excel.Sheet.8">
                  <p:embed/>
                  <p:pic>
                    <p:nvPicPr>
                      <p:cNvPr id="0" name="Picture 6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88" y="1130300"/>
                        <a:ext cx="7913687" cy="434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884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Analytic Hierarchy Process (AHP): step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143512"/>
            <a:ext cx="8424936" cy="1165808"/>
          </a:xfrm>
        </p:spPr>
        <p:txBody>
          <a:bodyPr>
            <a:normAutofit/>
          </a:bodyPr>
          <a:lstStyle/>
          <a:p>
            <a:pPr defTabSz="762000"/>
            <a:endParaRPr lang="en-GB" dirty="0" smtClean="0"/>
          </a:p>
          <a:p>
            <a:pPr defTabSz="762000"/>
            <a:r>
              <a:rPr lang="en-GB" sz="1800" dirty="0" smtClean="0"/>
              <a:t>Ref:  This example is taken from the slides of </a:t>
            </a:r>
            <a:r>
              <a:rPr lang="en-US" sz="1800" dirty="0" smtClean="0"/>
              <a:t>Dr. S. Tom Foster, Jr. and Dr. Gerald </a:t>
            </a:r>
            <a:r>
              <a:rPr lang="en-US" sz="1800" dirty="0" err="1" smtClean="0"/>
              <a:t>LaCava</a:t>
            </a:r>
            <a:endParaRPr lang="en-US" sz="1800" dirty="0" smtClean="0"/>
          </a:p>
          <a:p>
            <a:endParaRPr lang="en-GB" dirty="0"/>
          </a:p>
        </p:txBody>
      </p:sp>
      <p:graphicFrame>
        <p:nvGraphicFramePr>
          <p:cNvPr id="5124" name="Object 4"/>
          <p:cNvGraphicFramePr>
            <a:graphicFrameLocks/>
          </p:cNvGraphicFramePr>
          <p:nvPr/>
        </p:nvGraphicFramePr>
        <p:xfrm>
          <a:off x="814388" y="1130300"/>
          <a:ext cx="7897812" cy="229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" name="Worksheet" r:id="rId3" imgW="3933749" imgH="1143000" progId="Excel.Sheet.8">
                  <p:embed/>
                </p:oleObj>
              </mc:Choice>
              <mc:Fallback>
                <p:oleObj name="Worksheet" r:id="rId3" imgW="3933749" imgH="1143000" progId="Excel.Sheet.8">
                  <p:embed/>
                  <p:pic>
                    <p:nvPicPr>
                      <p:cNvPr id="0" name="Picture 6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88" y="1130300"/>
                        <a:ext cx="7897812" cy="229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884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Analytic Hierarchy Process (AHP): step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143512"/>
            <a:ext cx="8424936" cy="1165808"/>
          </a:xfrm>
        </p:spPr>
        <p:txBody>
          <a:bodyPr>
            <a:normAutofit/>
          </a:bodyPr>
          <a:lstStyle/>
          <a:p>
            <a:pPr defTabSz="762000"/>
            <a:endParaRPr lang="en-GB" dirty="0" smtClean="0"/>
          </a:p>
          <a:p>
            <a:pPr defTabSz="762000"/>
            <a:r>
              <a:rPr lang="en-GB" sz="1800" dirty="0" smtClean="0"/>
              <a:t>Ref:  This example is taken from the slides of </a:t>
            </a:r>
            <a:r>
              <a:rPr lang="en-US" sz="1800" dirty="0" smtClean="0"/>
              <a:t>Dr. S. Tom Foster, Jr. and Dr. Gerald </a:t>
            </a:r>
            <a:r>
              <a:rPr lang="en-US" sz="1800" dirty="0" err="1" smtClean="0"/>
              <a:t>LaCava</a:t>
            </a:r>
            <a:endParaRPr lang="en-US" sz="1800" dirty="0" smtClean="0"/>
          </a:p>
          <a:p>
            <a:endParaRPr lang="en-GB" dirty="0"/>
          </a:p>
        </p:txBody>
      </p:sp>
      <p:graphicFrame>
        <p:nvGraphicFramePr>
          <p:cNvPr id="6148" name="Object 4"/>
          <p:cNvGraphicFramePr>
            <a:graphicFrameLocks/>
          </p:cNvGraphicFramePr>
          <p:nvPr/>
        </p:nvGraphicFramePr>
        <p:xfrm>
          <a:off x="814388" y="1130300"/>
          <a:ext cx="7913687" cy="400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6" name="Worksheet" r:id="rId3" imgW="3933749" imgH="1952549" progId="Excel.Sheet.8">
                  <p:embed/>
                </p:oleObj>
              </mc:Choice>
              <mc:Fallback>
                <p:oleObj name="Worksheet" r:id="rId3" imgW="3933749" imgH="1952549" progId="Excel.Sheet.8">
                  <p:embed/>
                  <p:pic>
                    <p:nvPicPr>
                      <p:cNvPr id="0" name="Picture 6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88" y="1130300"/>
                        <a:ext cx="7913687" cy="400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884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Analytic Hierarchy Process (AHP): step 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143512"/>
            <a:ext cx="8424936" cy="1165808"/>
          </a:xfrm>
        </p:spPr>
        <p:txBody>
          <a:bodyPr>
            <a:normAutofit/>
          </a:bodyPr>
          <a:lstStyle/>
          <a:p>
            <a:pPr defTabSz="762000"/>
            <a:endParaRPr lang="en-GB" dirty="0" smtClean="0"/>
          </a:p>
          <a:p>
            <a:pPr defTabSz="762000"/>
            <a:r>
              <a:rPr lang="en-GB" sz="1800" dirty="0" smtClean="0"/>
              <a:t>Ref:  This example is taken from the slides of </a:t>
            </a:r>
            <a:r>
              <a:rPr lang="en-US" sz="1800" dirty="0" smtClean="0"/>
              <a:t>Dr. S. Tom Foster, Jr. and Dr. Gerald </a:t>
            </a:r>
            <a:r>
              <a:rPr lang="en-US" sz="1800" dirty="0" err="1" smtClean="0"/>
              <a:t>LaCava</a:t>
            </a:r>
            <a:endParaRPr lang="en-US" sz="1800" dirty="0" smtClean="0"/>
          </a:p>
          <a:p>
            <a:endParaRPr lang="en-GB" dirty="0"/>
          </a:p>
        </p:txBody>
      </p:sp>
      <p:graphicFrame>
        <p:nvGraphicFramePr>
          <p:cNvPr id="7172" name="Object 4"/>
          <p:cNvGraphicFramePr>
            <a:graphicFrameLocks/>
          </p:cNvGraphicFramePr>
          <p:nvPr/>
        </p:nvGraphicFramePr>
        <p:xfrm>
          <a:off x="814388" y="1130300"/>
          <a:ext cx="7964487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0" name="Worksheet" r:id="rId3" imgW="3933749" imgH="981151" progId="Excel.Sheet.8">
                  <p:embed/>
                </p:oleObj>
              </mc:Choice>
              <mc:Fallback>
                <p:oleObj name="Worksheet" r:id="rId3" imgW="3933749" imgH="981151" progId="Excel.Sheet.8">
                  <p:embed/>
                  <p:pic>
                    <p:nvPicPr>
                      <p:cNvPr id="0" name="Picture 6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88" y="1130300"/>
                        <a:ext cx="7964487" cy="197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884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 </a:t>
            </a:r>
            <a:r>
              <a:rPr lang="de-DE" dirty="0" err="1" smtClean="0"/>
              <a:t>for</a:t>
            </a:r>
            <a:r>
              <a:rPr lang="de-DE" dirty="0" smtClean="0"/>
              <a:t> SONATE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 Future Network </a:t>
            </a:r>
            <a:r>
              <a:rPr lang="en-US" dirty="0" smtClean="0"/>
              <a:t>architecture</a:t>
            </a:r>
            <a:r>
              <a:rPr lang="de-DE" dirty="0" smtClean="0"/>
              <a:t> </a:t>
            </a:r>
            <a:r>
              <a:rPr lang="en-US" dirty="0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flexible:</a:t>
            </a:r>
          </a:p>
          <a:p>
            <a:endParaRPr lang="de-DE" dirty="0"/>
          </a:p>
          <a:p>
            <a:pPr lvl="1"/>
            <a:r>
              <a:rPr lang="de-DE" dirty="0" smtClean="0"/>
              <a:t>Long </a:t>
            </a:r>
            <a:r>
              <a:rPr lang="de-DE" dirty="0" err="1" smtClean="0"/>
              <a:t>term</a:t>
            </a:r>
            <a:r>
              <a:rPr lang="de-DE" dirty="0" smtClean="0"/>
              <a:t> </a:t>
            </a:r>
            <a:r>
              <a:rPr lang="de-DE" dirty="0" err="1" smtClean="0"/>
              <a:t>flexibility</a:t>
            </a:r>
            <a:r>
              <a:rPr lang="de-DE" dirty="0" smtClean="0"/>
              <a:t>:</a:t>
            </a:r>
          </a:p>
          <a:p>
            <a:pPr marL="457200" lvl="1" indent="0">
              <a:buNone/>
            </a:pPr>
            <a:r>
              <a:rPr lang="de-DE" dirty="0"/>
              <a:t> </a:t>
            </a:r>
            <a:r>
              <a:rPr lang="de-DE" dirty="0" smtClean="0"/>
              <a:t>   	Support </a:t>
            </a:r>
            <a:r>
              <a:rPr lang="de-DE" dirty="0" err="1" smtClean="0"/>
              <a:t>evolution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networks</a:t>
            </a:r>
            <a:endParaRPr lang="de-DE" dirty="0" smtClean="0"/>
          </a:p>
          <a:p>
            <a:pPr lvl="1"/>
            <a:endParaRPr lang="de-DE" dirty="0"/>
          </a:p>
          <a:p>
            <a:pPr lvl="1"/>
            <a:r>
              <a:rPr lang="de-DE" dirty="0" smtClean="0"/>
              <a:t>Short </a:t>
            </a:r>
            <a:r>
              <a:rPr lang="en-US" dirty="0" smtClean="0"/>
              <a:t>term</a:t>
            </a:r>
            <a:r>
              <a:rPr lang="de-DE" dirty="0" smtClean="0"/>
              <a:t> </a:t>
            </a:r>
            <a:r>
              <a:rPr lang="de-DE" dirty="0" err="1" smtClean="0"/>
              <a:t>flexibility</a:t>
            </a:r>
            <a:endParaRPr lang="de-DE" dirty="0" smtClean="0"/>
          </a:p>
          <a:p>
            <a:pPr marL="457200" lvl="1" indent="0">
              <a:buNone/>
            </a:pPr>
            <a:r>
              <a:rPr lang="de-DE" dirty="0"/>
              <a:t>	</a:t>
            </a:r>
            <a:r>
              <a:rPr lang="en-US" dirty="0" smtClean="0"/>
              <a:t>Dynamically</a:t>
            </a:r>
            <a:r>
              <a:rPr lang="de-DE" dirty="0" smtClean="0"/>
              <a:t> </a:t>
            </a:r>
            <a:r>
              <a:rPr lang="en-US" dirty="0" smtClean="0"/>
              <a:t>adapt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constraints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09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Analytic Hierarchy Process (AHP): step 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143512"/>
            <a:ext cx="8424936" cy="1165808"/>
          </a:xfrm>
        </p:spPr>
        <p:txBody>
          <a:bodyPr>
            <a:normAutofit/>
          </a:bodyPr>
          <a:lstStyle/>
          <a:p>
            <a:pPr defTabSz="762000"/>
            <a:endParaRPr lang="en-GB" dirty="0" smtClean="0"/>
          </a:p>
          <a:p>
            <a:pPr defTabSz="762000"/>
            <a:r>
              <a:rPr lang="en-GB" sz="1800" dirty="0" smtClean="0"/>
              <a:t>Ref:  This example is taken from the slides of </a:t>
            </a:r>
            <a:r>
              <a:rPr lang="en-US" sz="1800" dirty="0" smtClean="0"/>
              <a:t>Dr. S. Tom Foster, Jr. and Dr. Gerald </a:t>
            </a:r>
            <a:r>
              <a:rPr lang="en-US" sz="1800" dirty="0" err="1" smtClean="0"/>
              <a:t>LaCava</a:t>
            </a:r>
            <a:endParaRPr lang="en-US" sz="1800" dirty="0" smtClean="0"/>
          </a:p>
          <a:p>
            <a:endParaRPr lang="en-GB" dirty="0"/>
          </a:p>
        </p:txBody>
      </p:sp>
      <p:graphicFrame>
        <p:nvGraphicFramePr>
          <p:cNvPr id="8199" name="Object 7"/>
          <p:cNvGraphicFramePr>
            <a:graphicFrameLocks/>
          </p:cNvGraphicFramePr>
          <p:nvPr/>
        </p:nvGraphicFramePr>
        <p:xfrm>
          <a:off x="382588" y="781050"/>
          <a:ext cx="8777287" cy="460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7" name="Worksheet" r:id="rId3" imgW="6981749" imgH="3733800" progId="Excel.Sheet.8">
                  <p:embed/>
                </p:oleObj>
              </mc:Choice>
              <mc:Fallback>
                <p:oleObj name="Worksheet" r:id="rId3" imgW="6981749" imgH="3733800" progId="Excel.Sheet.8">
                  <p:embed/>
                  <p:pic>
                    <p:nvPicPr>
                      <p:cNvPr id="0" name="Picture 6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781050"/>
                        <a:ext cx="8777287" cy="460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884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Analytic Hierarchy Process (AHP): step 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143512"/>
            <a:ext cx="8424936" cy="1165808"/>
          </a:xfrm>
        </p:spPr>
        <p:txBody>
          <a:bodyPr>
            <a:normAutofit/>
          </a:bodyPr>
          <a:lstStyle/>
          <a:p>
            <a:pPr defTabSz="762000"/>
            <a:endParaRPr lang="en-GB" dirty="0" smtClean="0"/>
          </a:p>
          <a:p>
            <a:pPr defTabSz="762000"/>
            <a:r>
              <a:rPr lang="en-GB" sz="1800" dirty="0" smtClean="0"/>
              <a:t>Ref:  This example is taken from the slides of </a:t>
            </a:r>
            <a:r>
              <a:rPr lang="en-US" sz="1800" dirty="0" smtClean="0"/>
              <a:t>Dr. S. Tom Foster, Jr. and Dr. Gerald </a:t>
            </a:r>
            <a:r>
              <a:rPr lang="en-US" sz="1800" dirty="0" err="1" smtClean="0"/>
              <a:t>LaCava</a:t>
            </a:r>
            <a:endParaRPr lang="en-US" sz="1800" dirty="0" smtClean="0"/>
          </a:p>
          <a:p>
            <a:endParaRPr lang="en-GB" dirty="0"/>
          </a:p>
        </p:txBody>
      </p:sp>
      <p:graphicFrame>
        <p:nvGraphicFramePr>
          <p:cNvPr id="9221" name="Object 5"/>
          <p:cNvGraphicFramePr>
            <a:graphicFrameLocks/>
          </p:cNvGraphicFramePr>
          <p:nvPr/>
        </p:nvGraphicFramePr>
        <p:xfrm>
          <a:off x="382588" y="781050"/>
          <a:ext cx="8777287" cy="347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9" name="Worksheet" r:id="rId3" imgW="6981749" imgH="2762402" progId="Excel.Sheet.8">
                  <p:embed/>
                </p:oleObj>
              </mc:Choice>
              <mc:Fallback>
                <p:oleObj name="Worksheet" r:id="rId3" imgW="6981749" imgH="2762402" progId="Excel.Sheet.8">
                  <p:embed/>
                  <p:pic>
                    <p:nvPicPr>
                      <p:cNvPr id="0" name="Picture 6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781050"/>
                        <a:ext cx="8777287" cy="347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884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Analytic Hierarchy Process (AHP): step 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143512"/>
            <a:ext cx="8424936" cy="1165808"/>
          </a:xfrm>
        </p:spPr>
        <p:txBody>
          <a:bodyPr>
            <a:normAutofit/>
          </a:bodyPr>
          <a:lstStyle/>
          <a:p>
            <a:pPr defTabSz="762000"/>
            <a:endParaRPr lang="en-GB" dirty="0" smtClean="0"/>
          </a:p>
          <a:p>
            <a:pPr defTabSz="762000"/>
            <a:r>
              <a:rPr lang="en-GB" sz="1800" dirty="0" smtClean="0"/>
              <a:t>Ref:  This example is taken from the slides of </a:t>
            </a:r>
            <a:r>
              <a:rPr lang="en-US" sz="1800" dirty="0" smtClean="0"/>
              <a:t>Dr. S. Tom Foster, Jr. and Dr. Gerald </a:t>
            </a:r>
            <a:r>
              <a:rPr lang="en-US" sz="1800" dirty="0" err="1" smtClean="0"/>
              <a:t>LaCava</a:t>
            </a:r>
            <a:endParaRPr lang="en-US" sz="1800" dirty="0" smtClean="0"/>
          </a:p>
          <a:p>
            <a:endParaRPr lang="en-GB" dirty="0"/>
          </a:p>
        </p:txBody>
      </p:sp>
      <p:graphicFrame>
        <p:nvGraphicFramePr>
          <p:cNvPr id="10244" name="Object 4"/>
          <p:cNvGraphicFramePr>
            <a:graphicFrameLocks/>
          </p:cNvGraphicFramePr>
          <p:nvPr/>
        </p:nvGraphicFramePr>
        <p:xfrm>
          <a:off x="382588" y="781050"/>
          <a:ext cx="8777287" cy="266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2" name="Worksheet" r:id="rId3" imgW="6981749" imgH="2114702" progId="Excel.Sheet.8">
                  <p:embed/>
                </p:oleObj>
              </mc:Choice>
              <mc:Fallback>
                <p:oleObj name="Worksheet" r:id="rId3" imgW="6981749" imgH="2114702" progId="Excel.Sheet.8">
                  <p:embed/>
                  <p:pic>
                    <p:nvPicPr>
                      <p:cNvPr id="0" name="Picture 6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781050"/>
                        <a:ext cx="8777287" cy="266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884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Analytic Hierarchy Process (AHP): step 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143512"/>
            <a:ext cx="8424936" cy="1165808"/>
          </a:xfrm>
        </p:spPr>
        <p:txBody>
          <a:bodyPr>
            <a:normAutofit/>
          </a:bodyPr>
          <a:lstStyle/>
          <a:p>
            <a:pPr defTabSz="762000"/>
            <a:endParaRPr lang="en-GB" dirty="0" smtClean="0"/>
          </a:p>
          <a:p>
            <a:pPr defTabSz="762000"/>
            <a:r>
              <a:rPr lang="en-GB" sz="1800" dirty="0" smtClean="0"/>
              <a:t>Ref:  This example is taken from the slides of </a:t>
            </a:r>
            <a:r>
              <a:rPr lang="en-US" sz="1800" dirty="0" smtClean="0"/>
              <a:t>Dr. S. Tom Foster, Jr. and Dr. Gerald </a:t>
            </a:r>
            <a:r>
              <a:rPr lang="en-US" sz="1800" dirty="0" err="1" smtClean="0"/>
              <a:t>LaCava</a:t>
            </a:r>
            <a:endParaRPr lang="en-US" sz="1800" dirty="0" smtClean="0"/>
          </a:p>
          <a:p>
            <a:endParaRPr lang="en-GB" dirty="0"/>
          </a:p>
        </p:txBody>
      </p:sp>
      <p:graphicFrame>
        <p:nvGraphicFramePr>
          <p:cNvPr id="10244" name="Object 4"/>
          <p:cNvGraphicFramePr>
            <a:graphicFrameLocks/>
          </p:cNvGraphicFramePr>
          <p:nvPr/>
        </p:nvGraphicFramePr>
        <p:xfrm>
          <a:off x="382588" y="781050"/>
          <a:ext cx="8777287" cy="224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2" name="Worksheet" r:id="rId3" imgW="6981749" imgH="1790700" progId="Excel.Sheet.8">
                  <p:embed/>
                </p:oleObj>
              </mc:Choice>
              <mc:Fallback>
                <p:oleObj name="Worksheet" r:id="rId3" imgW="6981749" imgH="1790700" progId="Excel.Sheet.8">
                  <p:embed/>
                  <p:pic>
                    <p:nvPicPr>
                      <p:cNvPr id="0" name="Picture 6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781050"/>
                        <a:ext cx="8777287" cy="224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884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Analytic Hierarchy Process (AHP): step 10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143512"/>
            <a:ext cx="8424936" cy="1165808"/>
          </a:xfrm>
        </p:spPr>
        <p:txBody>
          <a:bodyPr>
            <a:normAutofit/>
          </a:bodyPr>
          <a:lstStyle/>
          <a:p>
            <a:pPr defTabSz="762000"/>
            <a:endParaRPr lang="en-GB" dirty="0" smtClean="0"/>
          </a:p>
          <a:p>
            <a:pPr defTabSz="762000"/>
            <a:r>
              <a:rPr lang="en-GB" sz="1800" dirty="0" smtClean="0"/>
              <a:t>Ref:  This example is taken from the slides of </a:t>
            </a:r>
            <a:r>
              <a:rPr lang="en-US" sz="1800" dirty="0" smtClean="0"/>
              <a:t>Dr. S. Tom Foster, Jr. and Dr. Gerald </a:t>
            </a:r>
            <a:r>
              <a:rPr lang="en-US" sz="1800" dirty="0" err="1" smtClean="0"/>
              <a:t>LaCava</a:t>
            </a:r>
            <a:endParaRPr lang="en-US" sz="1800" dirty="0" smtClean="0"/>
          </a:p>
          <a:p>
            <a:endParaRPr lang="en-GB" dirty="0"/>
          </a:p>
        </p:txBody>
      </p:sp>
      <p:graphicFrame>
        <p:nvGraphicFramePr>
          <p:cNvPr id="10244" name="Object 4"/>
          <p:cNvGraphicFramePr>
            <a:graphicFrameLocks/>
          </p:cNvGraphicFramePr>
          <p:nvPr/>
        </p:nvGraphicFramePr>
        <p:xfrm>
          <a:off x="382588" y="781050"/>
          <a:ext cx="8777287" cy="360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6" name="Worksheet" r:id="rId3" imgW="6981749" imgH="2924251" progId="Excel.Sheet.8">
                  <p:embed/>
                </p:oleObj>
              </mc:Choice>
              <mc:Fallback>
                <p:oleObj name="Worksheet" r:id="rId3" imgW="6981749" imgH="2924251" progId="Excel.Sheet.8">
                  <p:embed/>
                  <p:pic>
                    <p:nvPicPr>
                      <p:cNvPr id="0" name="Picture 6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781050"/>
                        <a:ext cx="8777287" cy="360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884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Long Term Flexibility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Enable: stepwise introduction of new functionality</a:t>
            </a:r>
          </a:p>
          <a:p>
            <a:r>
              <a:rPr lang="en-GB" dirty="0" smtClean="0"/>
              <a:t>Easy introduction of new functionality </a:t>
            </a:r>
            <a:r>
              <a:rPr lang="en-GB" u="sng" dirty="0" smtClean="0"/>
              <a:t>without </a:t>
            </a:r>
            <a:r>
              <a:rPr lang="en-GB" dirty="0" smtClean="0"/>
              <a:t>depending on agreements with vendors / providers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	Reasons:</a:t>
            </a:r>
          </a:p>
          <a:p>
            <a:pPr lvl="1"/>
            <a:r>
              <a:rPr lang="en-GB" dirty="0" smtClean="0"/>
              <a:t>Enable utilization of highly specific or experimental functionality</a:t>
            </a:r>
          </a:p>
          <a:p>
            <a:pPr lvl="1"/>
            <a:r>
              <a:rPr lang="en-GB" dirty="0" smtClean="0"/>
              <a:t>Reduce time to market</a:t>
            </a:r>
          </a:p>
          <a:p>
            <a:pPr lvl="1"/>
            <a:r>
              <a:rPr lang="en-GB" dirty="0" smtClean="0"/>
              <a:t>Opportunity for small companies to provide (network-) services</a:t>
            </a:r>
          </a:p>
          <a:p>
            <a:r>
              <a:rPr lang="en-GB" dirty="0" smtClean="0"/>
              <a:t>Of course standardization is still required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331640" y="4725144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Solution: </a:t>
            </a:r>
            <a:r>
              <a:rPr lang="de-DE" sz="4000" dirty="0" smtClean="0">
                <a:solidFill>
                  <a:srgbClr val="FF0000"/>
                </a:solidFill>
              </a:rPr>
              <a:t>Loose </a:t>
            </a:r>
            <a:r>
              <a:rPr lang="de-DE" sz="4000" dirty="0" err="1" smtClean="0">
                <a:solidFill>
                  <a:srgbClr val="FF0000"/>
                </a:solidFill>
              </a:rPr>
              <a:t>Coupling</a:t>
            </a:r>
            <a:endParaRPr lang="de-DE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5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Short Term Flexibility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Requirements of current application, e.g. </a:t>
            </a:r>
          </a:p>
          <a:p>
            <a:pPr lvl="1"/>
            <a:r>
              <a:rPr lang="en-GB" dirty="0" smtClean="0"/>
              <a:t>Different behaviour for regular and emergency phone calls</a:t>
            </a:r>
          </a:p>
          <a:p>
            <a:r>
              <a:rPr lang="en-GB" dirty="0" smtClean="0"/>
              <a:t>Current network constraints, e.g. </a:t>
            </a:r>
          </a:p>
          <a:p>
            <a:pPr lvl="1"/>
            <a:r>
              <a:rPr lang="en-GB" dirty="0" smtClean="0"/>
              <a:t>Mobile or wired network access</a:t>
            </a:r>
          </a:p>
          <a:p>
            <a:pPr lvl="1"/>
            <a:r>
              <a:rPr lang="en-GB" dirty="0" smtClean="0"/>
              <a:t>A Network may require authentication when prioritization is requested</a:t>
            </a:r>
          </a:p>
          <a:p>
            <a:r>
              <a:rPr lang="en-GB" dirty="0" smtClean="0"/>
              <a:t>Capabilities of currently involved nodes</a:t>
            </a:r>
          </a:p>
          <a:p>
            <a:pPr lvl="1"/>
            <a:r>
              <a:rPr lang="en-GB" dirty="0" smtClean="0"/>
              <a:t>Adapt to supported functionality. This is important to utilize new functionality. </a:t>
            </a:r>
          </a:p>
          <a:p>
            <a:pPr lvl="2"/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1331640" y="4725144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Solution: </a:t>
            </a:r>
            <a:r>
              <a:rPr lang="de-DE" sz="4000" dirty="0" smtClean="0">
                <a:solidFill>
                  <a:srgbClr val="FF0000"/>
                </a:solidFill>
              </a:rPr>
              <a:t>Dynamic Adaptation</a:t>
            </a:r>
            <a:endParaRPr lang="de-DE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82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 bwMode="auto">
          <a:xfrm>
            <a:off x="566555" y="2753925"/>
            <a:ext cx="792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GB" sz="3600" dirty="0" smtClean="0"/>
              <a:t>SONATE Concepts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81318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Building Blocks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Functionality is provided by self-contained building blocks (BB)</a:t>
            </a:r>
          </a:p>
          <a:p>
            <a:pPr lvl="1"/>
            <a:r>
              <a:rPr lang="en-US" dirty="0"/>
              <a:t>Micro-protocols (e.g. flow-control, retransmission or a video codec)</a:t>
            </a:r>
          </a:p>
          <a:p>
            <a:pPr lvl="1"/>
            <a:r>
              <a:rPr lang="en-US" dirty="0"/>
              <a:t>Other functionality (e.g. monitoring or lookup services)</a:t>
            </a:r>
          </a:p>
          <a:p>
            <a:r>
              <a:rPr lang="en-US" dirty="0"/>
              <a:t>BB have generic and well-defined interfaces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6" name="Textfeld 37"/>
          <p:cNvSpPr txBox="1"/>
          <p:nvPr/>
        </p:nvSpPr>
        <p:spPr>
          <a:xfrm>
            <a:off x="5857884" y="4672025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Description (XML)</a:t>
            </a:r>
            <a:endParaRPr lang="de-DE" dirty="0"/>
          </a:p>
        </p:txBody>
      </p:sp>
      <p:sp>
        <p:nvSpPr>
          <p:cNvPr id="37" name="Textfeld 38"/>
          <p:cNvSpPr txBox="1"/>
          <p:nvPr/>
        </p:nvSpPr>
        <p:spPr>
          <a:xfrm>
            <a:off x="5715008" y="5243529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BB Code</a:t>
            </a:r>
            <a:endParaRPr lang="de-DE" dirty="0"/>
          </a:p>
        </p:txBody>
      </p:sp>
      <p:cxnSp>
        <p:nvCxnSpPr>
          <p:cNvPr id="38" name="Gerade Verbindung 40"/>
          <p:cNvCxnSpPr>
            <a:stCxn id="7" idx="3"/>
            <a:endCxn id="36" idx="1"/>
          </p:cNvCxnSpPr>
          <p:nvPr/>
        </p:nvCxnSpPr>
        <p:spPr>
          <a:xfrm flipV="1">
            <a:off x="5429256" y="4856691"/>
            <a:ext cx="428628" cy="151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44"/>
          <p:cNvCxnSpPr>
            <a:stCxn id="6" idx="5"/>
            <a:endCxn id="37" idx="1"/>
          </p:cNvCxnSpPr>
          <p:nvPr/>
        </p:nvCxnSpPr>
        <p:spPr>
          <a:xfrm rot="16200000" flipH="1">
            <a:off x="5357932" y="5071118"/>
            <a:ext cx="89971" cy="6241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4286248" y="4509120"/>
            <a:ext cx="1143008" cy="909260"/>
            <a:chOff x="4286248" y="4509120"/>
            <a:chExt cx="1143008" cy="909260"/>
          </a:xfrm>
        </p:grpSpPr>
        <p:grpSp>
          <p:nvGrpSpPr>
            <p:cNvPr id="5" name="Gruppieren 12"/>
            <p:cNvGrpSpPr>
              <a:grpSpLocks/>
            </p:cNvGrpSpPr>
            <p:nvPr/>
          </p:nvGrpSpPr>
          <p:grpSpPr bwMode="auto">
            <a:xfrm>
              <a:off x="4752749" y="4529149"/>
              <a:ext cx="676507" cy="685321"/>
              <a:chOff x="3924261" y="2858036"/>
              <a:chExt cx="719272" cy="715035"/>
            </a:xfrm>
          </p:grpSpPr>
          <p:sp>
            <p:nvSpPr>
              <p:cNvPr id="7" name="Gefaltete Ecke 8"/>
              <p:cNvSpPr/>
              <p:nvPr/>
            </p:nvSpPr>
            <p:spPr>
              <a:xfrm>
                <a:off x="3924261" y="2858036"/>
                <a:ext cx="719272" cy="715035"/>
              </a:xfrm>
              <a:prstGeom prst="foldedCorner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3981626">
                  <a:defRPr/>
                </a:pPr>
                <a:endParaRPr lang="en-US" sz="1100"/>
              </a:p>
            </p:txBody>
          </p:sp>
          <p:cxnSp>
            <p:nvCxnSpPr>
              <p:cNvPr id="10" name="Gerade Verbindung 11"/>
              <p:cNvCxnSpPr/>
              <p:nvPr/>
            </p:nvCxnSpPr>
            <p:spPr>
              <a:xfrm>
                <a:off x="4146431" y="3293483"/>
                <a:ext cx="42781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Gerade Verbindung 12"/>
              <p:cNvCxnSpPr/>
              <p:nvPr/>
            </p:nvCxnSpPr>
            <p:spPr>
              <a:xfrm>
                <a:off x="4072549" y="3432304"/>
                <a:ext cx="28634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Ellipse 7"/>
            <p:cNvSpPr/>
            <p:nvPr/>
          </p:nvSpPr>
          <p:spPr bwMode="auto">
            <a:xfrm>
              <a:off x="4286248" y="4871043"/>
              <a:ext cx="942623" cy="547337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3981626">
                <a:defRPr/>
              </a:pPr>
              <a:endParaRPr lang="en-US" sz="110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860032" y="4509120"/>
              <a:ext cx="5428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Effects,</a:t>
              </a:r>
            </a:p>
            <a:p>
              <a:r>
                <a:rPr lang="en-US" sz="800" dirty="0" smtClean="0"/>
                <a:t>Ports,</a:t>
              </a:r>
            </a:p>
            <a:p>
              <a:r>
                <a:rPr lang="en-US" sz="800" dirty="0" smtClean="0"/>
                <a:t>etc.</a:t>
              </a:r>
              <a:endParaRPr lang="en-US" sz="800" dirty="0"/>
            </a:p>
          </p:txBody>
        </p:sp>
        <p:cxnSp>
          <p:nvCxnSpPr>
            <p:cNvPr id="46" name="Gerade Verbindung 11"/>
            <p:cNvCxnSpPr/>
            <p:nvPr/>
          </p:nvCxnSpPr>
          <p:spPr bwMode="auto">
            <a:xfrm>
              <a:off x="4932040" y="4672186"/>
              <a:ext cx="40237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11"/>
            <p:cNvCxnSpPr/>
            <p:nvPr/>
          </p:nvCxnSpPr>
          <p:spPr bwMode="auto">
            <a:xfrm>
              <a:off x="4932040" y="4796011"/>
              <a:ext cx="40237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2843808" y="3789040"/>
            <a:ext cx="1143008" cy="909260"/>
            <a:chOff x="4286248" y="4509120"/>
            <a:chExt cx="1143008" cy="909260"/>
          </a:xfrm>
        </p:grpSpPr>
        <p:grpSp>
          <p:nvGrpSpPr>
            <p:cNvPr id="51" name="Gruppieren 12"/>
            <p:cNvGrpSpPr>
              <a:grpSpLocks/>
            </p:cNvGrpSpPr>
            <p:nvPr/>
          </p:nvGrpSpPr>
          <p:grpSpPr bwMode="auto">
            <a:xfrm>
              <a:off x="4752749" y="4529149"/>
              <a:ext cx="676507" cy="685321"/>
              <a:chOff x="3924261" y="2858036"/>
              <a:chExt cx="719272" cy="715035"/>
            </a:xfrm>
          </p:grpSpPr>
          <p:sp>
            <p:nvSpPr>
              <p:cNvPr id="56" name="Gefaltete Ecke 8"/>
              <p:cNvSpPr/>
              <p:nvPr/>
            </p:nvSpPr>
            <p:spPr>
              <a:xfrm>
                <a:off x="3924261" y="2858036"/>
                <a:ext cx="719272" cy="715035"/>
              </a:xfrm>
              <a:prstGeom prst="foldedCorner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3981626">
                  <a:defRPr/>
                </a:pPr>
                <a:endParaRPr lang="en-US" sz="1100"/>
              </a:p>
            </p:txBody>
          </p:sp>
          <p:cxnSp>
            <p:nvCxnSpPr>
              <p:cNvPr id="57" name="Gerade Verbindung 11"/>
              <p:cNvCxnSpPr/>
              <p:nvPr/>
            </p:nvCxnSpPr>
            <p:spPr>
              <a:xfrm>
                <a:off x="4146431" y="3293483"/>
                <a:ext cx="42781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 Verbindung 12"/>
              <p:cNvCxnSpPr/>
              <p:nvPr/>
            </p:nvCxnSpPr>
            <p:spPr>
              <a:xfrm>
                <a:off x="4072549" y="3432304"/>
                <a:ext cx="28634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Ellipse 7"/>
            <p:cNvSpPr/>
            <p:nvPr/>
          </p:nvSpPr>
          <p:spPr bwMode="auto">
            <a:xfrm>
              <a:off x="4286248" y="4871043"/>
              <a:ext cx="942623" cy="547337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3981626">
                <a:defRPr/>
              </a:pPr>
              <a:endParaRPr lang="en-US" sz="110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860032" y="4509120"/>
              <a:ext cx="5428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Effects,</a:t>
              </a:r>
            </a:p>
            <a:p>
              <a:r>
                <a:rPr lang="en-US" sz="800" dirty="0" smtClean="0"/>
                <a:t>Ports,</a:t>
              </a:r>
            </a:p>
            <a:p>
              <a:r>
                <a:rPr lang="en-US" sz="800" dirty="0" smtClean="0"/>
                <a:t>etc.</a:t>
              </a:r>
              <a:endParaRPr lang="en-US" sz="800" dirty="0"/>
            </a:p>
          </p:txBody>
        </p:sp>
        <p:cxnSp>
          <p:nvCxnSpPr>
            <p:cNvPr id="54" name="Gerade Verbindung 11"/>
            <p:cNvCxnSpPr/>
            <p:nvPr/>
          </p:nvCxnSpPr>
          <p:spPr bwMode="auto">
            <a:xfrm>
              <a:off x="4932040" y="4672186"/>
              <a:ext cx="40237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11"/>
            <p:cNvCxnSpPr/>
            <p:nvPr/>
          </p:nvCxnSpPr>
          <p:spPr bwMode="auto">
            <a:xfrm>
              <a:off x="4932040" y="4796011"/>
              <a:ext cx="40237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1547664" y="4679980"/>
            <a:ext cx="1143008" cy="909260"/>
            <a:chOff x="4286248" y="4509120"/>
            <a:chExt cx="1143008" cy="909260"/>
          </a:xfrm>
        </p:grpSpPr>
        <p:grpSp>
          <p:nvGrpSpPr>
            <p:cNvPr id="60" name="Gruppieren 12"/>
            <p:cNvGrpSpPr>
              <a:grpSpLocks/>
            </p:cNvGrpSpPr>
            <p:nvPr/>
          </p:nvGrpSpPr>
          <p:grpSpPr bwMode="auto">
            <a:xfrm>
              <a:off x="4752749" y="4529149"/>
              <a:ext cx="676507" cy="685321"/>
              <a:chOff x="3924261" y="2858036"/>
              <a:chExt cx="719272" cy="715035"/>
            </a:xfrm>
          </p:grpSpPr>
          <p:sp>
            <p:nvSpPr>
              <p:cNvPr id="65" name="Gefaltete Ecke 8"/>
              <p:cNvSpPr/>
              <p:nvPr/>
            </p:nvSpPr>
            <p:spPr>
              <a:xfrm>
                <a:off x="3924261" y="2858036"/>
                <a:ext cx="719272" cy="715035"/>
              </a:xfrm>
              <a:prstGeom prst="foldedCorner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3981626">
                  <a:defRPr/>
                </a:pPr>
                <a:endParaRPr lang="en-US" sz="1100"/>
              </a:p>
            </p:txBody>
          </p:sp>
          <p:cxnSp>
            <p:nvCxnSpPr>
              <p:cNvPr id="66" name="Gerade Verbindung 11"/>
              <p:cNvCxnSpPr/>
              <p:nvPr/>
            </p:nvCxnSpPr>
            <p:spPr>
              <a:xfrm>
                <a:off x="4146431" y="3293483"/>
                <a:ext cx="42781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Gerade Verbindung 12"/>
              <p:cNvCxnSpPr/>
              <p:nvPr/>
            </p:nvCxnSpPr>
            <p:spPr>
              <a:xfrm>
                <a:off x="4072549" y="3432304"/>
                <a:ext cx="28634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Ellipse 7"/>
            <p:cNvSpPr/>
            <p:nvPr/>
          </p:nvSpPr>
          <p:spPr bwMode="auto">
            <a:xfrm>
              <a:off x="4286248" y="4871043"/>
              <a:ext cx="942623" cy="547337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3981626">
                <a:defRPr/>
              </a:pPr>
              <a:endParaRPr lang="en-US" sz="110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860032" y="4509120"/>
              <a:ext cx="5428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Effects,</a:t>
              </a:r>
            </a:p>
            <a:p>
              <a:r>
                <a:rPr lang="en-US" sz="800" dirty="0" smtClean="0"/>
                <a:t>Ports,</a:t>
              </a:r>
            </a:p>
            <a:p>
              <a:r>
                <a:rPr lang="en-US" sz="800" dirty="0" smtClean="0"/>
                <a:t>etc.</a:t>
              </a:r>
              <a:endParaRPr lang="en-US" sz="800" dirty="0"/>
            </a:p>
          </p:txBody>
        </p:sp>
        <p:cxnSp>
          <p:nvCxnSpPr>
            <p:cNvPr id="63" name="Gerade Verbindung 11"/>
            <p:cNvCxnSpPr/>
            <p:nvPr/>
          </p:nvCxnSpPr>
          <p:spPr bwMode="auto">
            <a:xfrm>
              <a:off x="4932040" y="4672186"/>
              <a:ext cx="40237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11"/>
            <p:cNvCxnSpPr/>
            <p:nvPr/>
          </p:nvCxnSpPr>
          <p:spPr bwMode="auto">
            <a:xfrm>
              <a:off x="4932040" y="4796011"/>
              <a:ext cx="40237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1043608" y="3599860"/>
            <a:ext cx="1143008" cy="909260"/>
            <a:chOff x="4286248" y="4509120"/>
            <a:chExt cx="1143008" cy="909260"/>
          </a:xfrm>
        </p:grpSpPr>
        <p:grpSp>
          <p:nvGrpSpPr>
            <p:cNvPr id="69" name="Gruppieren 12"/>
            <p:cNvGrpSpPr>
              <a:grpSpLocks/>
            </p:cNvGrpSpPr>
            <p:nvPr/>
          </p:nvGrpSpPr>
          <p:grpSpPr bwMode="auto">
            <a:xfrm>
              <a:off x="4752749" y="4529149"/>
              <a:ext cx="676507" cy="685321"/>
              <a:chOff x="3924261" y="2858036"/>
              <a:chExt cx="719272" cy="715035"/>
            </a:xfrm>
          </p:grpSpPr>
          <p:sp>
            <p:nvSpPr>
              <p:cNvPr id="74" name="Gefaltete Ecke 8"/>
              <p:cNvSpPr/>
              <p:nvPr/>
            </p:nvSpPr>
            <p:spPr>
              <a:xfrm>
                <a:off x="3924261" y="2858036"/>
                <a:ext cx="719272" cy="715035"/>
              </a:xfrm>
              <a:prstGeom prst="foldedCorner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defTabSz="3981626">
                  <a:defRPr/>
                </a:pPr>
                <a:endParaRPr lang="en-US" sz="1100"/>
              </a:p>
            </p:txBody>
          </p:sp>
          <p:cxnSp>
            <p:nvCxnSpPr>
              <p:cNvPr id="75" name="Gerade Verbindung 11"/>
              <p:cNvCxnSpPr/>
              <p:nvPr/>
            </p:nvCxnSpPr>
            <p:spPr>
              <a:xfrm>
                <a:off x="4146431" y="3293483"/>
                <a:ext cx="42781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 Verbindung 12"/>
              <p:cNvCxnSpPr/>
              <p:nvPr/>
            </p:nvCxnSpPr>
            <p:spPr>
              <a:xfrm>
                <a:off x="4072549" y="3432304"/>
                <a:ext cx="28634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Ellipse 7"/>
            <p:cNvSpPr/>
            <p:nvPr/>
          </p:nvSpPr>
          <p:spPr bwMode="auto">
            <a:xfrm>
              <a:off x="4286248" y="4871043"/>
              <a:ext cx="942623" cy="547337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3981626">
                <a:defRPr/>
              </a:pPr>
              <a:endParaRPr lang="en-US" sz="110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860032" y="4509120"/>
              <a:ext cx="5428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Effects,</a:t>
              </a:r>
            </a:p>
            <a:p>
              <a:r>
                <a:rPr lang="en-US" sz="800" dirty="0" smtClean="0"/>
                <a:t>Ports,</a:t>
              </a:r>
            </a:p>
            <a:p>
              <a:r>
                <a:rPr lang="en-US" sz="800" dirty="0" smtClean="0"/>
                <a:t>etc.</a:t>
              </a:r>
              <a:endParaRPr lang="en-US" sz="800" dirty="0"/>
            </a:p>
          </p:txBody>
        </p:sp>
        <p:cxnSp>
          <p:nvCxnSpPr>
            <p:cNvPr id="72" name="Gerade Verbindung 11"/>
            <p:cNvCxnSpPr/>
            <p:nvPr/>
          </p:nvCxnSpPr>
          <p:spPr bwMode="auto">
            <a:xfrm>
              <a:off x="4932040" y="4672186"/>
              <a:ext cx="40237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11"/>
            <p:cNvCxnSpPr/>
            <p:nvPr/>
          </p:nvCxnSpPr>
          <p:spPr bwMode="auto">
            <a:xfrm>
              <a:off x="4932040" y="4796011"/>
              <a:ext cx="40237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120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Service</a:t>
            </a:r>
          </a:p>
          <a:p>
            <a:pPr lvl="1"/>
            <a:r>
              <a:rPr lang="en-GB" dirty="0" smtClean="0"/>
              <a:t>Can be seen as a set of visible effects of the underlying implementation of a protocol or mechanism </a:t>
            </a:r>
          </a:p>
          <a:p>
            <a:pPr lvl="1"/>
            <a:r>
              <a:rPr lang="en-GB" dirty="0" smtClean="0"/>
              <a:t> Hides implementation mechanisms</a:t>
            </a:r>
          </a:p>
          <a:p>
            <a:pPr marL="457200" lvl="1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Examples of effects</a:t>
            </a:r>
          </a:p>
          <a:p>
            <a:pPr lvl="2"/>
            <a:r>
              <a:rPr lang="en-GB" dirty="0" smtClean="0"/>
              <a:t>Reliable transmission, Addressing, Security, Routing, Loss Detection, Loss Reduction, Loop Avoidance, Connection Management, etc. </a:t>
            </a: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18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7CCABB40ADEF4B88F87057C5189174" ma:contentTypeVersion="0" ma:contentTypeDescription="Create a new document." ma:contentTypeScope="" ma:versionID="1c8a64cc8bf96ee48f490303cacc85cf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8FF2812F-853A-4562-83B3-7C89750A14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895663-9076-48B5-9FB3-BE4228C72BD0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632313C4-71F5-4F95-A242-8F7DD8EC0C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1592</Words>
  <Application>Microsoft Office PowerPoint</Application>
  <PresentationFormat>On-screen Show (4:3)</PresentationFormat>
  <Paragraphs>401</Paragraphs>
  <Slides>44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Standarddesign</vt:lpstr>
      <vt:lpstr>Worksheet</vt:lpstr>
      <vt:lpstr>Service Composition and Selection in Service Oriented Network Architecture (SONATE)</vt:lpstr>
      <vt:lpstr>Outline</vt:lpstr>
      <vt:lpstr>Problem Statement</vt:lpstr>
      <vt:lpstr>Motivation for SONATE</vt:lpstr>
      <vt:lpstr>Long Term Flexibility</vt:lpstr>
      <vt:lpstr>Short Term Flexibility</vt:lpstr>
      <vt:lpstr>PowerPoint Presentation</vt:lpstr>
      <vt:lpstr>Building Blocks</vt:lpstr>
      <vt:lpstr>Services</vt:lpstr>
      <vt:lpstr>Workflow</vt:lpstr>
      <vt:lpstr>Workflow</vt:lpstr>
      <vt:lpstr>SONATE Framework</vt:lpstr>
      <vt:lpstr>Service Composition</vt:lpstr>
      <vt:lpstr>Signal Workflows</vt:lpstr>
      <vt:lpstr>Signal Workflows</vt:lpstr>
      <vt:lpstr>PowerPoint Presentation</vt:lpstr>
      <vt:lpstr>Service Selection</vt:lpstr>
      <vt:lpstr>Service Selection</vt:lpstr>
      <vt:lpstr>Service Selection Process</vt:lpstr>
      <vt:lpstr>Requirements: Service Selection</vt:lpstr>
      <vt:lpstr>Service Selection: Service Description</vt:lpstr>
      <vt:lpstr>Service Selection: Methodology</vt:lpstr>
      <vt:lpstr>Service Selection: AHP</vt:lpstr>
      <vt:lpstr>Service Selection: Usage of AHP</vt:lpstr>
      <vt:lpstr>Service Selection</vt:lpstr>
      <vt:lpstr>Example: AHP in Service Selection</vt:lpstr>
      <vt:lpstr>Summary and Outlook</vt:lpstr>
      <vt:lpstr>PowerPoint Presentation</vt:lpstr>
      <vt:lpstr>Discussion Questions?</vt:lpstr>
      <vt:lpstr>Discussion Questions?</vt:lpstr>
      <vt:lpstr>Discussion Questions?</vt:lpstr>
      <vt:lpstr>Discussion Questions?</vt:lpstr>
      <vt:lpstr>Discussion Questions?</vt:lpstr>
      <vt:lpstr>PowerPoint Presentation</vt:lpstr>
      <vt:lpstr>Analytic Hierarchy Process (AHP): step 1</vt:lpstr>
      <vt:lpstr>Analytic Hierarchy Process (AHP): step 2</vt:lpstr>
      <vt:lpstr>Analytic Hierarchy Process (AHP): step 3</vt:lpstr>
      <vt:lpstr>Analytic Hierarchy Process (AHP): step 4</vt:lpstr>
      <vt:lpstr>Analytic Hierarchy Process (AHP): step 5</vt:lpstr>
      <vt:lpstr>Analytic Hierarchy Process (AHP): step 6</vt:lpstr>
      <vt:lpstr>Analytic Hierarchy Process (AHP): step 7</vt:lpstr>
      <vt:lpstr>Analytic Hierarchy Process (AHP): step 8</vt:lpstr>
      <vt:lpstr>Analytic Hierarchy Process (AHP): step 9</vt:lpstr>
      <vt:lpstr>Analytic Hierarchy Process (AHP): step 10</vt:lpstr>
    </vt:vector>
  </TitlesOfParts>
  <Company>Uni KL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Rahamatullah Khondoker</dc:creator>
  <cp:lastModifiedBy>Windows User</cp:lastModifiedBy>
  <cp:revision>980</cp:revision>
  <cp:lastPrinted>2010-07-14T10:05:01Z</cp:lastPrinted>
  <dcterms:created xsi:type="dcterms:W3CDTF">2002-09-23T07:34:45Z</dcterms:created>
  <dcterms:modified xsi:type="dcterms:W3CDTF">2010-10-27T08:00:41Z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0x0101004A7CCABB40ADEF4B88F87057C5189174</vt:lpwstr>
  </property>
</Properties>
</file>